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73" r:id="rId3"/>
    <p:sldId id="353" r:id="rId4"/>
    <p:sldId id="337" r:id="rId5"/>
    <p:sldId id="432" r:id="rId6"/>
    <p:sldId id="352" r:id="rId7"/>
    <p:sldId id="338" r:id="rId8"/>
    <p:sldId id="351" r:id="rId9"/>
    <p:sldId id="471" r:id="rId10"/>
    <p:sldId id="472" r:id="rId11"/>
    <p:sldId id="473" r:id="rId12"/>
    <p:sldId id="474" r:id="rId13"/>
    <p:sldId id="398" r:id="rId14"/>
    <p:sldId id="399" r:id="rId15"/>
    <p:sldId id="400" r:id="rId16"/>
    <p:sldId id="410" r:id="rId17"/>
    <p:sldId id="405" r:id="rId18"/>
    <p:sldId id="480" r:id="rId19"/>
    <p:sldId id="475" r:id="rId20"/>
    <p:sldId id="476" r:id="rId21"/>
    <p:sldId id="477" r:id="rId22"/>
    <p:sldId id="478" r:id="rId23"/>
    <p:sldId id="479" r:id="rId24"/>
    <p:sldId id="257" r:id="rId25"/>
    <p:sldId id="481" r:id="rId26"/>
    <p:sldId id="482" r:id="rId27"/>
    <p:sldId id="483" r:id="rId28"/>
    <p:sldId id="262" r:id="rId29"/>
    <p:sldId id="484" r:id="rId30"/>
    <p:sldId id="485" r:id="rId31"/>
    <p:sldId id="258" r:id="rId32"/>
    <p:sldId id="433" r:id="rId33"/>
    <p:sldId id="422" r:id="rId34"/>
    <p:sldId id="486" r:id="rId35"/>
    <p:sldId id="487" r:id="rId36"/>
    <p:sldId id="488" r:id="rId37"/>
    <p:sldId id="489" r:id="rId38"/>
    <p:sldId id="429" r:id="rId39"/>
    <p:sldId id="457" r:id="rId40"/>
    <p:sldId id="261" r:id="rId4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6374" autoAdjust="0"/>
  </p:normalViewPr>
  <p:slideViewPr>
    <p:cSldViewPr snapToGrid="0" snapToObjects="1">
      <p:cViewPr varScale="1">
        <p:scale>
          <a:sx n="83" d="100"/>
          <a:sy n="83" d="100"/>
        </p:scale>
        <p:origin x="730" y="34"/>
      </p:cViewPr>
      <p:guideLst>
        <p:guide orient="horz" pos="2160"/>
        <p:guide pos="2880"/>
      </p:guideLst>
    </p:cSldViewPr>
  </p:slideViewPr>
  <p:notesTextViewPr>
    <p:cViewPr>
      <p:scale>
        <a:sx n="1" d="1"/>
        <a:sy n="1" d="1"/>
      </p:scale>
      <p:origin x="0" y="0"/>
    </p:cViewPr>
  </p:notesTextViewPr>
  <p:sorterViewPr>
    <p:cViewPr>
      <p:scale>
        <a:sx n="100" d="100"/>
        <a:sy n="100" d="100"/>
      </p:scale>
      <p:origin x="0" y="46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404825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6975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47602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E4D821-6D1C-7A49-8EDA-BA8E2EF93F62}"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10143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E4D821-6D1C-7A49-8EDA-BA8E2EF93F62}"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01558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E4D821-6D1C-7A49-8EDA-BA8E2EF93F62}"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1743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E4D821-6D1C-7A49-8EDA-BA8E2EF93F62}"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5877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E4D821-6D1C-7A49-8EDA-BA8E2EF93F62}"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253549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E4D821-6D1C-7A49-8EDA-BA8E2EF93F62}"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319926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881794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4D821-6D1C-7A49-8EDA-BA8E2EF93F62}"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16339-B72B-854C-B6B4-B792DBA7120B}" type="slidenum">
              <a:rPr lang="en-US" smtClean="0"/>
              <a:t>‹#›</a:t>
            </a:fld>
            <a:endParaRPr lang="en-US"/>
          </a:p>
        </p:txBody>
      </p:sp>
    </p:spTree>
    <p:extLst>
      <p:ext uri="{BB962C8B-B14F-4D97-AF65-F5344CB8AC3E}">
        <p14:creationId xmlns:p14="http://schemas.microsoft.com/office/powerpoint/2010/main" val="129820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4D821-6D1C-7A49-8EDA-BA8E2EF93F62}" type="datetimeFigureOut">
              <a:rPr lang="en-US" smtClean="0"/>
              <a:t>11/16/2020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16339-B72B-854C-B6B4-B792DBA7120B}" type="slidenum">
              <a:rPr lang="en-US" smtClean="0"/>
              <a:t>‹#›</a:t>
            </a:fld>
            <a:endParaRPr lang="en-US"/>
          </a:p>
        </p:txBody>
      </p:sp>
    </p:spTree>
    <p:extLst>
      <p:ext uri="{BB962C8B-B14F-4D97-AF65-F5344CB8AC3E}">
        <p14:creationId xmlns:p14="http://schemas.microsoft.com/office/powerpoint/2010/main" val="1735420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CB3C-8CB0-3A4F-9DE9-D5EA98A5FC3A}"/>
              </a:ext>
            </a:extLst>
          </p:cNvPr>
          <p:cNvSpPr>
            <a:spLocks noGrp="1"/>
          </p:cNvSpPr>
          <p:nvPr>
            <p:ph type="ctrTitle"/>
          </p:nvPr>
        </p:nvSpPr>
        <p:spPr/>
        <p:txBody>
          <a:bodyPr>
            <a:normAutofit fontScale="90000"/>
          </a:bodyPr>
          <a:lstStyle/>
          <a:p>
            <a:r>
              <a:rPr lang="en-US" b="1" dirty="0">
                <a:latin typeface="+mn-lt"/>
              </a:rPr>
              <a:t>For Live Session Assignment</a:t>
            </a:r>
            <a:br>
              <a:rPr lang="en-US" b="1" dirty="0">
                <a:latin typeface="+mn-lt"/>
              </a:rPr>
            </a:br>
            <a:r>
              <a:rPr lang="en-US" b="1" dirty="0">
                <a:latin typeface="+mn-lt"/>
              </a:rPr>
              <a:t>Unit 3</a:t>
            </a:r>
          </a:p>
        </p:txBody>
      </p:sp>
      <p:sp>
        <p:nvSpPr>
          <p:cNvPr id="3" name="Subtitle 2">
            <a:extLst>
              <a:ext uri="{FF2B5EF4-FFF2-40B4-BE49-F238E27FC236}">
                <a16:creationId xmlns:a16="http://schemas.microsoft.com/office/drawing/2014/main" id="{0E9FDF18-1CDD-D146-BB4B-8A874D050C43}"/>
              </a:ext>
            </a:extLst>
          </p:cNvPr>
          <p:cNvSpPr>
            <a:spLocks noGrp="1"/>
          </p:cNvSpPr>
          <p:nvPr>
            <p:ph type="subTitle" idx="1"/>
          </p:nvPr>
        </p:nvSpPr>
        <p:spPr/>
        <p:txBody>
          <a:bodyPr/>
          <a:lstStyle/>
          <a:p>
            <a:r>
              <a:rPr lang="en-US" b="1" dirty="0"/>
              <a:t>Assumption of the T Test</a:t>
            </a:r>
          </a:p>
        </p:txBody>
      </p:sp>
    </p:spTree>
    <p:extLst>
      <p:ext uri="{BB962C8B-B14F-4D97-AF65-F5344CB8AC3E}">
        <p14:creationId xmlns:p14="http://schemas.microsoft.com/office/powerpoint/2010/main" val="19845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8"/>
            <a:ext cx="7886700" cy="1325563"/>
          </a:xfrm>
        </p:spPr>
        <p:txBody>
          <a:bodyPr>
            <a:normAutofit/>
          </a:bodyPr>
          <a:lstStyle/>
          <a:p>
            <a:r>
              <a:rPr lang="en-US" sz="2800" b="1" dirty="0">
                <a:latin typeface="+mn-lt"/>
              </a:rPr>
              <a:t>Example: Creativity Data</a:t>
            </a:r>
            <a:br>
              <a:rPr lang="en-US" sz="2800" b="1" dirty="0">
                <a:latin typeface="+mn-lt"/>
              </a:rPr>
            </a:br>
            <a:r>
              <a:rPr lang="en-US" sz="2800" b="1" dirty="0">
                <a:latin typeface="+mn-lt"/>
              </a:rPr>
              <a:t>Check Normality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a:bodyPr>
              <a:lstStyle/>
              <a:p>
                <a:pPr marL="0" indent="0" algn="just">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rotWithShape="1">
                <a:blip r:embed="rId2"/>
                <a:stretch>
                  <a:fillRect l="-1481" t="-4134" r="-1481" b="-3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10</a:t>
            </a:fld>
            <a:endParaRPr lang="en-US" dirty="0"/>
          </a:p>
        </p:txBody>
      </p:sp>
    </p:spTree>
    <p:extLst>
      <p:ext uri="{BB962C8B-B14F-4D97-AF65-F5344CB8AC3E}">
        <p14:creationId xmlns:p14="http://schemas.microsoft.com/office/powerpoint/2010/main" val="4099781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mn-lt"/>
              </a:rPr>
              <a:t>Normality Assumption- Creativity Data</a:t>
            </a:r>
          </a:p>
        </p:txBody>
      </p:sp>
      <p:sp>
        <p:nvSpPr>
          <p:cNvPr id="6" name="TextBox 5"/>
          <p:cNvSpPr txBox="1"/>
          <p:nvPr/>
        </p:nvSpPr>
        <p:spPr>
          <a:xfrm>
            <a:off x="955343" y="4562507"/>
            <a:ext cx="7560007" cy="1569660"/>
          </a:xfrm>
          <a:prstGeom prst="rect">
            <a:avLst/>
          </a:prstGeom>
          <a:noFill/>
        </p:spPr>
        <p:txBody>
          <a:bodyPr wrap="square" rtlCol="0">
            <a:spAutoFit/>
          </a:bodyPr>
          <a:lstStyle/>
          <a:p>
            <a:pPr algn="just"/>
            <a:r>
              <a:rPr lang="en-US" sz="2400"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11</a:t>
            </a:fld>
            <a:endParaRPr lang="en-US" dirty="0"/>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352348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57" y="184780"/>
            <a:ext cx="8229600" cy="792162"/>
          </a:xfrm>
        </p:spPr>
        <p:txBody>
          <a:bodyPr>
            <a:normAutofit/>
          </a:bodyPr>
          <a:lstStyle/>
          <a:p>
            <a:r>
              <a:rPr lang="en-US" sz="2800" b="1" dirty="0">
                <a:latin typeface="+mn-lt"/>
              </a:rPr>
              <a:t>Equality of Variances – Creativity Data </a:t>
            </a:r>
          </a:p>
        </p:txBody>
      </p:sp>
      <p:sp>
        <p:nvSpPr>
          <p:cNvPr id="5" name="TextBox 4"/>
          <p:cNvSpPr txBox="1"/>
          <p:nvPr/>
        </p:nvSpPr>
        <p:spPr>
          <a:xfrm>
            <a:off x="403858" y="2968837"/>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149760" y="5020171"/>
            <a:ext cx="8686800" cy="1477328"/>
          </a:xfrm>
          <a:prstGeom prst="rect">
            <a:avLst/>
          </a:prstGeom>
        </p:spPr>
        <p:txBody>
          <a:bodyPr wrap="square">
            <a:spAutoFit/>
          </a:bodyPr>
          <a:lstStyle/>
          <a:p>
            <a:pPr algn="just"/>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12</a:t>
            </a:fld>
            <a:endParaRPr lang="en-US" dirty="0"/>
          </a:p>
        </p:txBody>
      </p:sp>
      <p:pic>
        <p:nvPicPr>
          <p:cNvPr id="8" name="Picture 7"/>
          <p:cNvPicPr>
            <a:picLocks noChangeAspect="1"/>
          </p:cNvPicPr>
          <p:nvPr/>
        </p:nvPicPr>
        <p:blipFill>
          <a:blip r:embed="rId2"/>
          <a:stretch>
            <a:fillRect/>
          </a:stretch>
        </p:blipFill>
        <p:spPr>
          <a:xfrm>
            <a:off x="3275859" y="824542"/>
            <a:ext cx="2829065" cy="2144295"/>
          </a:xfrm>
          <a:prstGeom prst="rect">
            <a:avLst/>
          </a:prstGeom>
        </p:spPr>
      </p:pic>
      <p:sp>
        <p:nvSpPr>
          <p:cNvPr id="6" name="Rectangle 5"/>
          <p:cNvSpPr/>
          <p:nvPr/>
        </p:nvSpPr>
        <p:spPr>
          <a:xfrm>
            <a:off x="7436242" y="4178588"/>
            <a:ext cx="907365" cy="520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877" y="3598558"/>
            <a:ext cx="3716566" cy="116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2460" y="698311"/>
            <a:ext cx="2324100" cy="10895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mn-lt"/>
              </a:rPr>
              <a:t>Example: Creativity Data</a:t>
            </a:r>
            <a:br>
              <a:rPr lang="en-US" b="1" dirty="0">
                <a:latin typeface="+mn-lt"/>
              </a:rPr>
            </a:br>
            <a:r>
              <a:rPr lang="en-US" sz="4000" b="1" dirty="0">
                <a:latin typeface="+mn-lt"/>
              </a:rPr>
              <a:t>Independent Observations Assumption</a:t>
            </a:r>
          </a:p>
        </p:txBody>
      </p:sp>
      <p:sp>
        <p:nvSpPr>
          <p:cNvPr id="3" name="Content Placeholder 2"/>
          <p:cNvSpPr>
            <a:spLocks noGrp="1"/>
          </p:cNvSpPr>
          <p:nvPr>
            <p:ph idx="1"/>
          </p:nvPr>
        </p:nvSpPr>
        <p:spPr>
          <a:xfrm>
            <a:off x="457200" y="1975697"/>
            <a:ext cx="8229600" cy="3657599"/>
          </a:xfrm>
        </p:spPr>
        <p:txBody>
          <a:bodyPr>
            <a:normAutofit/>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13</a:t>
            </a:fld>
            <a:endParaRPr lang="en-US" dirty="0"/>
          </a:p>
        </p:txBody>
      </p:sp>
    </p:spTree>
    <p:extLst>
      <p:ext uri="{BB962C8B-B14F-4D97-AF65-F5344CB8AC3E}">
        <p14:creationId xmlns:p14="http://schemas.microsoft.com/office/powerpoint/2010/main" val="61818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25741" cy="1325563"/>
          </a:xfrm>
        </p:spPr>
        <p:txBody>
          <a:bodyPr>
            <a:normAutofit/>
          </a:bodyPr>
          <a:lstStyle/>
          <a:p>
            <a:r>
              <a:rPr lang="en-US" sz="3600" b="1" dirty="0">
                <a:latin typeface="+mn-lt"/>
              </a:rPr>
              <a:t>Independent Observations – Creativity Data</a:t>
            </a:r>
          </a:p>
        </p:txBody>
      </p:sp>
      <p:sp>
        <p:nvSpPr>
          <p:cNvPr id="3" name="Content Placeholder 2"/>
          <p:cNvSpPr>
            <a:spLocks noGrp="1"/>
          </p:cNvSpPr>
          <p:nvPr>
            <p:ph idx="1"/>
          </p:nvPr>
        </p:nvSpPr>
        <p:spPr/>
        <p:txBody>
          <a:bodyPr/>
          <a:lstStyle/>
          <a:p>
            <a:pPr marL="0" indent="0" algn="just">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14</a:t>
            </a:fld>
            <a:endParaRPr lang="en-US" dirty="0"/>
          </a:p>
        </p:txBody>
      </p:sp>
    </p:spTree>
    <p:extLst>
      <p:ext uri="{BB962C8B-B14F-4D97-AF65-F5344CB8AC3E}">
        <p14:creationId xmlns:p14="http://schemas.microsoft.com/office/powerpoint/2010/main" val="3154058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Example: Creativity Data</a:t>
            </a:r>
            <a:br>
              <a:rPr lang="en-US" b="1" dirty="0">
                <a:latin typeface="+mn-lt"/>
              </a:rPr>
            </a:br>
            <a:r>
              <a:rPr lang="en-US" b="1" dirty="0">
                <a:latin typeface="+mn-lt"/>
              </a:rPr>
              <a:t>Run the Test</a:t>
            </a:r>
          </a:p>
        </p:txBody>
      </p:sp>
      <p:sp>
        <p:nvSpPr>
          <p:cNvPr id="3" name="Content Placeholder 2"/>
          <p:cNvSpPr>
            <a:spLocks noGrp="1"/>
          </p:cNvSpPr>
          <p:nvPr>
            <p:ph idx="1"/>
          </p:nvPr>
        </p:nvSpPr>
        <p:spPr>
          <a:xfrm>
            <a:off x="457200" y="1920834"/>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15</a:t>
            </a:fld>
            <a:endParaRPr lang="en-US" dirty="0"/>
          </a:p>
        </p:txBody>
      </p:sp>
    </p:spTree>
    <p:extLst>
      <p:ext uri="{BB962C8B-B14F-4D97-AF65-F5344CB8AC3E}">
        <p14:creationId xmlns:p14="http://schemas.microsoft.com/office/powerpoint/2010/main" val="3271651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45" y="84905"/>
            <a:ext cx="8229600" cy="457200"/>
          </a:xfrm>
        </p:spPr>
        <p:txBody>
          <a:bodyPr>
            <a:noAutofit/>
          </a:bodyPr>
          <a:lstStyle/>
          <a:p>
            <a:r>
              <a:rPr lang="en-US" sz="2400" b="1" dirty="0">
                <a:latin typeface="+mn-lt"/>
              </a:rPr>
              <a:t>Let’s Formalize This Test Into 6 Steps</a:t>
            </a:r>
          </a:p>
        </p:txBody>
      </p:sp>
      <p:sp>
        <p:nvSpPr>
          <p:cNvPr id="5" name="TextBox 4"/>
          <p:cNvSpPr txBox="1"/>
          <p:nvPr/>
        </p:nvSpPr>
        <p:spPr>
          <a:xfrm>
            <a:off x="-83169" y="1453690"/>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10608" y="1951722"/>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88837" y="395031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10608" y="4527373"/>
            <a:ext cx="8779606" cy="461665"/>
          </a:xfrm>
          <a:prstGeom prst="rect">
            <a:avLst/>
          </a:prstGeom>
          <a:noFill/>
        </p:spPr>
        <p:txBody>
          <a:bodyPr wrap="square" rtlCol="0">
            <a:spAutoFit/>
          </a:bodyPr>
          <a:lstStyle/>
          <a:p>
            <a:r>
              <a:rPr lang="en-US" sz="2400" dirty="0"/>
              <a:t>Step 4: Find the p-value: P-value 0.0054&lt; .01</a:t>
            </a:r>
          </a:p>
        </p:txBody>
      </p:sp>
      <mc:AlternateContent xmlns:mc="http://schemas.openxmlformats.org/markup-compatibility/2006" xmlns:a14="http://schemas.microsoft.com/office/drawing/2010/main">
        <mc:Choice Requires="a14">
          <p:sp>
            <p:nvSpPr>
              <p:cNvPr id="12" name="TextBox 11"/>
              <p:cNvSpPr txBox="1"/>
              <p:nvPr/>
            </p:nvSpPr>
            <p:spPr>
              <a:xfrm>
                <a:off x="134545" y="5113767"/>
                <a:ext cx="8779606" cy="1200329"/>
              </a:xfrm>
              <a:prstGeom prst="rect">
                <a:avLst/>
              </a:prstGeom>
              <a:noFill/>
            </p:spPr>
            <p:txBody>
              <a:bodyPr wrap="square" rtlCol="0">
                <a:spAutoFit/>
              </a:bodyPr>
              <a:lstStyle/>
              <a:p>
                <a:pPr algn="just"/>
                <a:r>
                  <a:rPr lang="en-US" sz="2400" dirty="0"/>
                  <a:t>Step 5: Key!  The sample mean difference we found is very unlikely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34545" y="5113767"/>
                <a:ext cx="8779606" cy="1200329"/>
              </a:xfrm>
              <a:prstGeom prst="rect">
                <a:avLst/>
              </a:prstGeom>
              <a:blipFill rotWithShape="1">
                <a:blip r:embed="rId2"/>
                <a:stretch>
                  <a:fillRect l="-1042" t="-4061" r="-111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7123" y="1333721"/>
                <a:ext cx="1468798" cy="584775"/>
              </a:xfrm>
              <a:prstGeom prst="rect">
                <a:avLst/>
              </a:prstGeom>
              <a:noFill/>
              <a:ln>
                <a:solidFill>
                  <a:schemeClr val="tx1"/>
                </a:solidFill>
              </a:ln>
            </p:spPr>
            <p:txBody>
              <a:bodyPr wrap="square" rtlCol="0">
                <a:spAutoFit/>
              </a:bodyPr>
              <a:lstStyle/>
              <a:p>
                <a:r>
                  <a:rPr lang="en-US" sz="1600" dirty="0"/>
                  <a:t>Ho: </a:t>
                </a:r>
                <a14:m>
                  <m:oMath xmlns:m="http://schemas.openxmlformats.org/officeDocument/2006/math">
                    <m:r>
                      <a:rPr lang="en-US" sz="1600" i="1" smtClean="0">
                        <a:latin typeface="Cambria Math"/>
                      </a:rPr>
                      <m:t>µ</m:t>
                    </m:r>
                    <m:r>
                      <a:rPr lang="en-US" sz="1600" b="0" i="1" baseline="-25000" smtClean="0">
                        <a:latin typeface="Cambria Math" panose="02040503050406030204" pitchFamily="18" charset="0"/>
                      </a:rPr>
                      <m:t>𝐼</m:t>
                    </m:r>
                    <m:r>
                      <a:rPr lang="en-US" sz="1600" b="0" i="1" smtClean="0">
                        <a:latin typeface="Cambria Math" panose="02040503050406030204" pitchFamily="18" charset="0"/>
                      </a:rPr>
                      <m:t>−</m:t>
                    </m:r>
                    <m:r>
                      <a:rPr lang="en-US" sz="1600" i="1">
                        <a:latin typeface="Cambria Math"/>
                      </a:rPr>
                      <m:t>µ</m:t>
                    </m:r>
                    <m:r>
                      <a:rPr lang="en-US" sz="1600"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sz="1600" i="1">
                        <a:latin typeface="Cambria Math"/>
                      </a:rPr>
                      <m:t>µ</m:t>
                    </m:r>
                    <m:r>
                      <a:rPr lang="en-US" sz="1600" i="1" baseline="-25000">
                        <a:latin typeface="Cambria Math" panose="02040503050406030204" pitchFamily="18" charset="0"/>
                      </a:rPr>
                      <m:t>𝐼</m:t>
                    </m:r>
                    <m:r>
                      <a:rPr lang="en-US" sz="1600" b="0" i="1" smtClean="0">
                        <a:latin typeface="Cambria Math" panose="02040503050406030204" pitchFamily="18" charset="0"/>
                      </a:rPr>
                      <m:t>−</m:t>
                    </m:r>
                    <m:r>
                      <a:rPr lang="en-US" sz="1600" i="1">
                        <a:latin typeface="Cambria Math"/>
                      </a:rPr>
                      <m:t>µ</m:t>
                    </m:r>
                    <m:r>
                      <a:rPr lang="en-US" sz="1600"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7123" y="1333721"/>
                <a:ext cx="1468798" cy="584775"/>
              </a:xfrm>
              <a:prstGeom prst="rect">
                <a:avLst/>
              </a:prstGeom>
              <a:blipFill rotWithShape="1">
                <a:blip r:embed="rId3"/>
                <a:stretch>
                  <a:fillRect l="-2058" t="-2041" b="-11224"/>
                </a:stretch>
              </a:blipFill>
              <a:ln>
                <a:solidFill>
                  <a:schemeClr val="tx1"/>
                </a:solidFill>
              </a:ln>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218841" y="2411046"/>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279585" y="3868397"/>
                <a:ext cx="1654171" cy="625492"/>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279585" y="3868397"/>
                <a:ext cx="1654171" cy="625492"/>
              </a:xfrm>
              <a:prstGeom prst="rect">
                <a:avLst/>
              </a:prstGeom>
              <a:blipFill rotWithShape="1">
                <a:blip r:embed="rId5"/>
                <a:stretch>
                  <a:fillRect b="-673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10608" y="530360"/>
                <a:ext cx="8689994" cy="923330"/>
              </a:xfrm>
              <a:prstGeom prst="rect">
                <a:avLst/>
              </a:prstGeom>
              <a:noFill/>
            </p:spPr>
            <p:txBody>
              <a:bodyPr wrap="square" rtlCol="0">
                <a:spAutoFit/>
              </a:bodyPr>
              <a:lstStyle/>
              <a:p>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110608" y="530360"/>
                <a:ext cx="8689994" cy="923330"/>
              </a:xfrm>
              <a:prstGeom prst="rect">
                <a:avLst/>
              </a:prstGeom>
              <a:blipFill rotWithShape="1">
                <a:blip r:embed="rId6"/>
                <a:stretch>
                  <a:fillRect l="-561" t="-3311" b="-9934"/>
                </a:stretch>
              </a:blipFill>
            </p:spPr>
            <p:txBody>
              <a:bodyPr/>
              <a:lstStyle/>
              <a:p>
                <a:r>
                  <a:rPr lang="en-US">
                    <a:noFill/>
                  </a:rPr>
                  <a:t> </a:t>
                </a:r>
              </a:p>
            </p:txBody>
          </p:sp>
        </mc:Fallback>
      </mc:AlternateContent>
      <p:sp>
        <p:nvSpPr>
          <p:cNvPr id="3" name="Rectangle 1"/>
          <p:cNvSpPr>
            <a:spLocks noChangeArrowheads="1"/>
          </p:cNvSpPr>
          <p:nvPr/>
        </p:nvSpPr>
        <p:spPr bwMode="auto">
          <a:xfrm>
            <a:off x="6250924" y="2969186"/>
            <a:ext cx="2617519" cy="73866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20202"/>
                </a:solidFill>
                <a:effectLst/>
                <a:latin typeface="Consolas" pitchFamily="49" charset="0"/>
                <a:cs typeface="Arial" pitchFamily="34" charset="0"/>
              </a:rPr>
              <a:t>proc </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ttest</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data=</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creativityData</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class group;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var</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score;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run;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0062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mn-lt"/>
              </a:rPr>
              <a:t>Example: Creativity Data</a:t>
            </a:r>
            <a:br>
              <a:rPr lang="en-US" sz="3600" b="1" dirty="0">
                <a:latin typeface="+mn-lt"/>
              </a:rPr>
            </a:br>
            <a:r>
              <a:rPr lang="en-US" sz="3600" b="1" dirty="0">
                <a:latin typeface="+mn-lt"/>
              </a:rPr>
              <a:t>State the Scope and Con</a:t>
            </a:r>
            <a:r>
              <a:rPr lang="en-US" b="1" dirty="0">
                <a:latin typeface="+mn-lt"/>
              </a:rPr>
              <a:t>clusion</a:t>
            </a:r>
          </a:p>
        </p:txBody>
      </p:sp>
      <p:sp>
        <p:nvSpPr>
          <p:cNvPr id="3" name="Content Placeholder 2"/>
          <p:cNvSpPr>
            <a:spLocks noGrp="1"/>
          </p:cNvSpPr>
          <p:nvPr>
            <p:ph idx="1"/>
          </p:nvPr>
        </p:nvSpPr>
        <p:spPr>
          <a:xfrm>
            <a:off x="457200" y="2000992"/>
            <a:ext cx="8229600" cy="3657599"/>
          </a:xfrm>
        </p:spPr>
        <p:txBody>
          <a:bodyPr>
            <a:normAutofit fontScale="700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endParaRPr lang="en-US" dirty="0"/>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endParaRPr lang="en-US" dirty="0"/>
          </a:p>
          <a:p>
            <a:pPr marL="0" indent="0">
              <a:buNone/>
            </a:pPr>
            <a:r>
              <a:rPr lang="en-US" b="1" dirty="0"/>
              <a:t>Run the Test: </a:t>
            </a:r>
            <a:r>
              <a:rPr lang="en-US" dirty="0"/>
              <a:t>First 5 steps.</a:t>
            </a:r>
          </a:p>
          <a:p>
            <a:pPr marL="0" indent="0">
              <a:buNone/>
            </a:pPr>
            <a:endParaRPr lang="en-US" sz="2100" b="1" dirty="0"/>
          </a:p>
          <a:p>
            <a:pPr marL="0" indent="0">
              <a:buNone/>
            </a:pPr>
            <a:r>
              <a:rPr lang="en-US" b="1" dirty="0"/>
              <a:t>State the Scope and Conclusion:  </a:t>
            </a:r>
            <a:r>
              <a:rPr lang="en-US" dirty="0"/>
              <a:t>Step 6</a:t>
            </a:r>
          </a:p>
        </p:txBody>
      </p:sp>
      <p:sp>
        <p:nvSpPr>
          <p:cNvPr id="4" name="Slide Number Placeholder 3"/>
          <p:cNvSpPr>
            <a:spLocks noGrp="1"/>
          </p:cNvSpPr>
          <p:nvPr>
            <p:ph type="sldNum" sz="quarter" idx="12"/>
          </p:nvPr>
        </p:nvSpPr>
        <p:spPr/>
        <p:txBody>
          <a:bodyPr/>
          <a:lstStyle/>
          <a:p>
            <a:fld id="{240F1BDB-6CE4-495C-AC30-106FDA64768F}" type="slidenum">
              <a:rPr lang="en-US" smtClean="0"/>
              <a:t>17</a:t>
            </a:fld>
            <a:endParaRPr lang="en-US" dirty="0"/>
          </a:p>
        </p:txBody>
      </p:sp>
    </p:spTree>
    <p:extLst>
      <p:ext uri="{BB962C8B-B14F-4D97-AF65-F5344CB8AC3E}">
        <p14:creationId xmlns:p14="http://schemas.microsoft.com/office/powerpoint/2010/main" val="3257740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2" y="128450"/>
            <a:ext cx="8229600" cy="457200"/>
          </a:xfrm>
        </p:spPr>
        <p:txBody>
          <a:bodyPr>
            <a:normAutofit/>
          </a:bodyPr>
          <a:lstStyle/>
          <a:p>
            <a:r>
              <a:rPr lang="en-US" sz="2000" b="1" u="sng" dirty="0">
                <a:latin typeface="+mn-lt"/>
              </a:rPr>
              <a:t>Let’s Fill in the P-value (and add a CI) – Creativity Data</a:t>
            </a:r>
          </a:p>
        </p:txBody>
      </p:sp>
      <p:sp>
        <p:nvSpPr>
          <p:cNvPr id="5" name="TextBox 4"/>
          <p:cNvSpPr txBox="1"/>
          <p:nvPr/>
        </p:nvSpPr>
        <p:spPr>
          <a:xfrm>
            <a:off x="-1" y="1388068"/>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4826675"/>
            <a:ext cx="8529144" cy="1938992"/>
          </a:xfrm>
          <a:prstGeom prst="rect">
            <a:avLst/>
          </a:prstGeom>
          <a:noFill/>
          <a:ln>
            <a:solidFill>
              <a:srgbClr val="002060"/>
            </a:solidFill>
          </a:ln>
        </p:spPr>
        <p:txBody>
          <a:bodyPr wrap="square" rtlCol="0">
            <a:spAutoFit/>
          </a:bodyPr>
          <a:lstStyle/>
          <a:p>
            <a:r>
              <a:rPr lang="en-US" sz="2400" dirty="0">
                <a:solidFill>
                  <a:srgbClr val="C00000"/>
                </a:solidFill>
              </a:rPr>
              <a:t>Step 6:  </a:t>
            </a:r>
          </a:p>
          <a:p>
            <a:pPr algn="just"/>
            <a:r>
              <a:rPr lang="en-US" sz="1600" b="1" dirty="0">
                <a:solidFill>
                  <a:srgbClr val="C00000"/>
                </a:solidFill>
              </a:rPr>
              <a:t>Conclusion: </a:t>
            </a:r>
            <a:r>
              <a:rPr lang="en-US" sz="1600" dirty="0">
                <a:solidFill>
                  <a:srgbClr val="C00000"/>
                </a:solidFill>
              </a:rPr>
              <a:t>There is sufficient evidence to suggest that those who receive the Intrinsic treatment have a higher mean score than those who receive the Extrinsic treatment (p-value = .0054 from a two sided t-test). A 99% confidence interval for this difference is (1.29, 7.00).  </a:t>
            </a:r>
          </a:p>
          <a:p>
            <a:pPr algn="just"/>
            <a:r>
              <a:rPr lang="en-US" sz="1600" b="1" dirty="0">
                <a:solidFill>
                  <a:srgbClr val="C00000"/>
                </a:solidFill>
              </a:rPr>
              <a:t>SCOPE: </a:t>
            </a:r>
            <a:r>
              <a:rPr lang="en-US" sz="1600" dirty="0">
                <a:solidFill>
                  <a:srgbClr val="C00000"/>
                </a:solidFill>
              </a:rPr>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600622" y="1304077"/>
                <a:ext cx="1442959" cy="584775"/>
              </a:xfrm>
              <a:prstGeom prst="rect">
                <a:avLst/>
              </a:prstGeom>
              <a:noFill/>
              <a:ln>
                <a:solidFill>
                  <a:srgbClr val="002060"/>
                </a:solidFill>
              </a:ln>
            </p:spPr>
            <p:txBody>
              <a:bodyPr wrap="none" rtlCol="0">
                <a:spAutoFit/>
              </a:bodyPr>
              <a:lstStyle/>
              <a:p>
                <a:r>
                  <a:rPr lang="en-US" sz="1600" b="1" dirty="0"/>
                  <a:t>Ho: </a:t>
                </a:r>
                <a14:m>
                  <m:oMath xmlns:m="http://schemas.openxmlformats.org/officeDocument/2006/math">
                    <m:r>
                      <a:rPr lang="en-US" sz="1600" b="1" i="1" smtClean="0">
                        <a:latin typeface="Cambria Math"/>
                      </a:rPr>
                      <m:t>µ</m:t>
                    </m:r>
                    <m:r>
                      <a:rPr lang="en-US" sz="1600" b="1" i="1" baseline="-25000" smtClean="0">
                        <a:latin typeface="Cambria Math" panose="02040503050406030204" pitchFamily="18" charset="0"/>
                      </a:rPr>
                      <m:t>𝑰</m:t>
                    </m:r>
                    <m:r>
                      <a:rPr lang="en-US" sz="1600" b="1" i="1" smtClean="0">
                        <a:latin typeface="Cambria Math" panose="02040503050406030204" pitchFamily="18" charset="0"/>
                      </a:rPr>
                      <m:t>−</m:t>
                    </m:r>
                    <m:r>
                      <a:rPr lang="en-US" sz="1600" b="1" i="1">
                        <a:latin typeface="Cambria Math"/>
                      </a:rPr>
                      <m:t>µ</m:t>
                    </m:r>
                    <m:r>
                      <a:rPr lang="en-US" sz="1600" b="1" i="1" baseline="-25000" smtClean="0">
                        <a:latin typeface="Cambria Math" panose="02040503050406030204" pitchFamily="18" charset="0"/>
                      </a:rPr>
                      <m:t>𝑬</m:t>
                    </m:r>
                  </m:oMath>
                </a14:m>
                <a:r>
                  <a:rPr lang="en-US" sz="1600" b="1" dirty="0"/>
                  <a:t> = 0</a:t>
                </a:r>
              </a:p>
              <a:p>
                <a:r>
                  <a:rPr lang="en-US" sz="1600" b="1" dirty="0"/>
                  <a:t>Ha: </a:t>
                </a:r>
                <a14:m>
                  <m:oMath xmlns:m="http://schemas.openxmlformats.org/officeDocument/2006/math">
                    <m:r>
                      <a:rPr lang="en-US" sz="1600" b="1" i="1">
                        <a:latin typeface="Cambria Math"/>
                      </a:rPr>
                      <m:t>µ</m:t>
                    </m:r>
                    <m:r>
                      <a:rPr lang="en-US" sz="1600" b="1" i="1" baseline="-25000">
                        <a:latin typeface="Cambria Math" panose="02040503050406030204" pitchFamily="18" charset="0"/>
                      </a:rPr>
                      <m:t>𝑰</m:t>
                    </m:r>
                    <m:r>
                      <a:rPr lang="en-US" sz="1600" b="1" i="1" smtClean="0">
                        <a:latin typeface="Cambria Math" panose="02040503050406030204" pitchFamily="18" charset="0"/>
                      </a:rPr>
                      <m:t>−</m:t>
                    </m:r>
                    <m:r>
                      <a:rPr lang="en-US" sz="1600" b="1" i="1">
                        <a:latin typeface="Cambria Math"/>
                      </a:rPr>
                      <m:t>µ</m:t>
                    </m:r>
                    <m:r>
                      <a:rPr lang="en-US" sz="1600" b="1" i="1" baseline="-25000">
                        <a:latin typeface="Cambria Math" panose="02040503050406030204" pitchFamily="18" charset="0"/>
                      </a:rPr>
                      <m:t>𝑬</m:t>
                    </m:r>
                  </m:oMath>
                </a14:m>
                <a:r>
                  <a:rPr lang="en-US" sz="1600" b="1" dirty="0"/>
                  <a:t> </a:t>
                </a:r>
                <a14:m>
                  <m:oMath xmlns:m="http://schemas.openxmlformats.org/officeDocument/2006/math">
                    <m:r>
                      <a:rPr lang="en-US" sz="1600" b="1" i="1">
                        <a:latin typeface="Cambria Math"/>
                      </a:rPr>
                      <m:t>≠</m:t>
                    </m:r>
                  </m:oMath>
                </a14:m>
                <a:r>
                  <a:rPr lang="en-US" sz="1600" b="1"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600622" y="1304077"/>
                <a:ext cx="1442959" cy="584775"/>
              </a:xfrm>
              <a:prstGeom prst="rect">
                <a:avLst/>
              </a:prstGeom>
              <a:blipFill rotWithShape="1">
                <a:blip r:embed="rId2"/>
                <a:stretch>
                  <a:fillRect l="-2092" t="-2041" r="-418" b="-11224"/>
                </a:stretch>
              </a:blipFill>
              <a:ln>
                <a:solidFill>
                  <a:srgbClr val="002060"/>
                </a:solidFill>
              </a:ln>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1005" y="559401"/>
                <a:ext cx="8945939" cy="830997"/>
              </a:xfrm>
              <a:prstGeom prst="rect">
                <a:avLst/>
              </a:prstGeom>
              <a:noFill/>
            </p:spPr>
            <p:txBody>
              <a:bodyPr wrap="square" rtlCol="0">
                <a:spAutoFit/>
              </a:bodyPr>
              <a:lstStyle/>
              <a:p>
                <a:r>
                  <a:rPr lang="en-US" sz="1600" dirty="0"/>
                  <a:t>We would like to test the claim that the mean score of the Intrinsic group is different than that of the Extrinsic group</a:t>
                </a:r>
                <a14:m>
                  <m:oMath xmlns:m="http://schemas.openxmlformats.org/officeDocument/2006/math">
                    <m:r>
                      <a:rPr lang="en-US" sz="1600" b="0" i="1" smtClean="0">
                        <a:latin typeface="Cambria Math"/>
                      </a:rPr>
                      <m:t>.</m:t>
                    </m:r>
                  </m:oMath>
                </a14:m>
                <a:r>
                  <a:rPr lang="en-US" sz="1600" dirty="0"/>
                  <a:t>  To do this we take a sample of size n</a:t>
                </a:r>
                <a:r>
                  <a:rPr lang="en-US" sz="1600" baseline="-25000" dirty="0"/>
                  <a:t>I</a:t>
                </a:r>
                <a:r>
                  <a:rPr lang="en-US" sz="1600" dirty="0"/>
                  <a:t> = 24 and n</a:t>
                </a:r>
                <a:r>
                  <a:rPr lang="en-US" sz="1600" baseline="-25000" dirty="0"/>
                  <a:t>E</a:t>
                </a:r>
                <a:r>
                  <a:rPr lang="en-US" sz="1600" dirty="0"/>
                  <a:t> = 23 and find that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a:rPr>
                          <m:t>𝑥</m:t>
                        </m:r>
                      </m:e>
                    </m:acc>
                  </m:oMath>
                </a14:m>
                <a:r>
                  <a:rPr lang="en-US" sz="1600" baseline="-25000" dirty="0"/>
                  <a:t>I</a:t>
                </a:r>
                <a:r>
                  <a:rPr lang="en-US" sz="1600" dirty="0"/>
                  <a:t> = 19.88 points,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a:rPr>
                          <m:t>𝑥</m:t>
                        </m:r>
                      </m:e>
                    </m:acc>
                    <m:r>
                      <m:rPr>
                        <m:sty m:val="p"/>
                      </m:rPr>
                      <a:rPr lang="en-US" sz="1600" b="0" i="0" baseline="-25000" smtClean="0">
                        <a:latin typeface="Cambria Math" panose="02040503050406030204" pitchFamily="18" charset="0"/>
                      </a:rPr>
                      <m:t>E</m:t>
                    </m:r>
                  </m:oMath>
                </a14:m>
                <a:r>
                  <a:rPr lang="en-US" sz="1600" dirty="0"/>
                  <a:t> = 15.74, s</a:t>
                </a:r>
                <a:r>
                  <a:rPr lang="en-US" sz="1600" baseline="-25000" dirty="0"/>
                  <a:t>I</a:t>
                </a:r>
                <a:r>
                  <a:rPr lang="en-US" sz="1600" dirty="0"/>
                  <a:t> = 4.44, and s</a:t>
                </a:r>
                <a:r>
                  <a:rPr lang="en-US" sz="1600" baseline="-25000" dirty="0"/>
                  <a:t>E</a:t>
                </a:r>
                <a:r>
                  <a:rPr lang="en-US" sz="1600"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91005" y="559401"/>
                <a:ext cx="8945939" cy="830997"/>
              </a:xfrm>
              <a:prstGeom prst="rect">
                <a:avLst/>
              </a:prstGeom>
              <a:blipFill rotWithShape="1">
                <a:blip r:embed="rId5"/>
                <a:stretch>
                  <a:fillRect l="-409" t="-2206" r="-136" b="-8824"/>
                </a:stretch>
              </a:blipFill>
            </p:spPr>
            <p:txBody>
              <a:bodyPr/>
              <a:lstStyle/>
              <a:p>
                <a:r>
                  <a:rPr lang="en-US">
                    <a:noFill/>
                  </a:rPr>
                  <a:t> </a:t>
                </a:r>
              </a:p>
            </p:txBody>
          </p:sp>
        </mc:Fallback>
      </mc:AlternateContent>
    </p:spTree>
    <p:extLst>
      <p:ext uri="{BB962C8B-B14F-4D97-AF65-F5344CB8AC3E}">
        <p14:creationId xmlns:p14="http://schemas.microsoft.com/office/powerpoint/2010/main" val="1015309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7B8547-C77E-F341-913C-954B37918AD2}"/>
                  </a:ext>
                </a:extLst>
              </p:cNvPr>
              <p:cNvSpPr>
                <a:spLocks noGrp="1"/>
              </p:cNvSpPr>
              <p:nvPr>
                <p:ph type="title"/>
              </p:nvPr>
            </p:nvSpPr>
            <p:spPr>
              <a:xfrm>
                <a:off x="762000" y="1690689"/>
                <a:ext cx="7886700" cy="1325563"/>
              </a:xfrm>
            </p:spPr>
            <p:txBody>
              <a:bodyPr/>
              <a:lstStyle/>
              <a:p>
                <a:r>
                  <a:rPr lang="en-US" b="1" dirty="0">
                    <a:solidFill>
                      <a:srgbClr val="C00000"/>
                    </a:solidFill>
                  </a:rPr>
                  <a:t>Quick Quiz Questions (QQQS) </a:t>
                </a:r>
                <a:br>
                  <a:rPr lang="en-US" b="1" dirty="0">
                    <a:solidFill>
                      <a:srgbClr val="C00000"/>
                    </a:solidFill>
                  </a:rPr>
                </a:br>
                <a14:m>
                  <m:oMath xmlns:m="http://schemas.openxmlformats.org/officeDocument/2006/math">
                    <m:r>
                      <a:rPr lang="en-US" b="1" i="0" smtClean="0">
                        <a:solidFill>
                          <a:srgbClr val="C00000"/>
                        </a:solidFill>
                        <a:latin typeface="Cambria Math" panose="02040503050406030204" pitchFamily="18" charset="0"/>
                        <a:ea typeface="Cambria Math" panose="02040503050406030204" pitchFamily="18" charset="0"/>
                      </a:rPr>
                      <m:t>(</m:t>
                    </m:r>
                    <m:r>
                      <a:rPr lang="en-US" b="1" i="1">
                        <a:solidFill>
                          <a:srgbClr val="C00000"/>
                        </a:solidFill>
                        <a:latin typeface="Cambria Math" panose="02040503050406030204" pitchFamily="18" charset="0"/>
                        <a:ea typeface="Cambria Math" panose="02040503050406030204" pitchFamily="18" charset="0"/>
                      </a:rPr>
                      <m:t>≤</m:t>
                    </m:r>
                    <m:r>
                      <a:rPr lang="en-US" b="1" i="0" smtClean="0">
                        <a:solidFill>
                          <a:srgbClr val="C00000"/>
                        </a:solidFill>
                        <a:latin typeface="Cambria Math" panose="02040503050406030204" pitchFamily="18" charset="0"/>
                        <a:ea typeface="Cambria Math" panose="02040503050406030204" pitchFamily="18" charset="0"/>
                      </a:rPr>
                      <m:t>𝟏</m:t>
                    </m:r>
                  </m:oMath>
                </a14:m>
                <a:r>
                  <a:rPr lang="en-US" b="1" dirty="0">
                    <a:solidFill>
                      <a:srgbClr val="C00000"/>
                    </a:solidFill>
                  </a:rPr>
                  <a:t> hour)</a:t>
                </a:r>
              </a:p>
            </p:txBody>
          </p:sp>
        </mc:Choice>
        <mc:Fallback xmlns="">
          <p:sp>
            <p:nvSpPr>
              <p:cNvPr id="2" name="Title 1">
                <a:extLst>
                  <a:ext uri="{FF2B5EF4-FFF2-40B4-BE49-F238E27FC236}">
                    <a16:creationId xmlns:a16="http://schemas.microsoft.com/office/drawing/2014/main" xmlns="" xmlns:a14="http://schemas.microsoft.com/office/drawing/2010/main" id="{CB7B8547-C77E-F341-913C-954B37918AD2}"/>
                  </a:ext>
                </a:extLst>
              </p:cNvPr>
              <p:cNvSpPr>
                <a:spLocks noGrp="1" noRot="1" noChangeAspect="1" noMove="1" noResize="1" noEditPoints="1" noAdjustHandles="1" noChangeArrowheads="1" noChangeShapeType="1" noTextEdit="1"/>
              </p:cNvSpPr>
              <p:nvPr>
                <p:ph type="title"/>
              </p:nvPr>
            </p:nvSpPr>
            <p:spPr>
              <a:xfrm>
                <a:off x="762000" y="1690689"/>
                <a:ext cx="7886700" cy="1325563"/>
              </a:xfrm>
              <a:blipFill rotWithShape="1">
                <a:blip r:embed="rId2"/>
                <a:stretch>
                  <a:fillRect l="-3091" t="-12844" b="-21101"/>
                </a:stretch>
              </a:blipFill>
            </p:spPr>
            <p:txBody>
              <a:bodyPr/>
              <a:lstStyle/>
              <a:p>
                <a:r>
                  <a:rPr lang="en-US">
                    <a:noFill/>
                  </a:rPr>
                  <a:t> </a:t>
                </a:r>
              </a:p>
            </p:txBody>
          </p:sp>
        </mc:Fallback>
      </mc:AlternateContent>
    </p:spTree>
    <p:extLst>
      <p:ext uri="{BB962C8B-B14F-4D97-AF65-F5344CB8AC3E}">
        <p14:creationId xmlns:p14="http://schemas.microsoft.com/office/powerpoint/2010/main" val="65689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lstStyle/>
          <a:p>
            <a:r>
              <a:rPr lang="en-US" b="1" dirty="0">
                <a:latin typeface="+mn-lt"/>
              </a:rPr>
              <a:t>Examples of A Complete Analysis</a:t>
            </a:r>
            <a:endParaRPr lang="en-US" dirty="0"/>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a:t>
            </a:fld>
            <a:endParaRPr lang="en-US" dirty="0"/>
          </a:p>
        </p:txBody>
      </p:sp>
    </p:spTree>
    <p:extLst>
      <p:ext uri="{BB962C8B-B14F-4D97-AF65-F5344CB8AC3E}">
        <p14:creationId xmlns:p14="http://schemas.microsoft.com/office/powerpoint/2010/main" val="2535290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b="1" dirty="0">
                <a:solidFill>
                  <a:srgbClr val="C00000"/>
                </a:solidFill>
                <a:latin typeface="+mn-lt"/>
              </a:rPr>
              <a:t>Quick Quiz Question 1</a:t>
            </a:r>
          </a:p>
        </p:txBody>
      </p:sp>
      <p:pic>
        <p:nvPicPr>
          <p:cNvPr id="4" name="Picture 3">
            <a:extLst>
              <a:ext uri="{FF2B5EF4-FFF2-40B4-BE49-F238E27FC236}">
                <a16:creationId xmlns:a16="http://schemas.microsoft.com/office/drawing/2014/main" id="{34530001-B6D9-E54A-8897-B7D77E8519EE}"/>
              </a:ext>
            </a:extLst>
          </p:cNvPr>
          <p:cNvPicPr>
            <a:picLocks noChangeAspect="1"/>
          </p:cNvPicPr>
          <p:nvPr/>
        </p:nvPicPr>
        <p:blipFill>
          <a:blip r:embed="rId2"/>
          <a:stretch>
            <a:fillRect/>
          </a:stretch>
        </p:blipFill>
        <p:spPr>
          <a:xfrm>
            <a:off x="247650" y="1781243"/>
            <a:ext cx="8648700" cy="4521200"/>
          </a:xfrm>
          <a:prstGeom prst="rect">
            <a:avLst/>
          </a:prstGeom>
        </p:spPr>
      </p:pic>
      <p:sp>
        <p:nvSpPr>
          <p:cNvPr id="3" name="TextBox 2">
            <a:extLst>
              <a:ext uri="{FF2B5EF4-FFF2-40B4-BE49-F238E27FC236}">
                <a16:creationId xmlns:a16="http://schemas.microsoft.com/office/drawing/2014/main" id="{69D7152E-D2E3-4BFC-95B7-A2F84FC8FD80}"/>
              </a:ext>
            </a:extLst>
          </p:cNvPr>
          <p:cNvSpPr txBox="1"/>
          <p:nvPr/>
        </p:nvSpPr>
        <p:spPr>
          <a:xfrm>
            <a:off x="6423775" y="840880"/>
            <a:ext cx="1764470" cy="369332"/>
          </a:xfrm>
          <a:prstGeom prst="rect">
            <a:avLst/>
          </a:prstGeom>
          <a:noFill/>
        </p:spPr>
        <p:txBody>
          <a:bodyPr wrap="square" rtlCol="0">
            <a:spAutoFit/>
          </a:bodyPr>
          <a:lstStyle/>
          <a:p>
            <a:r>
              <a:rPr lang="en-US" dirty="0"/>
              <a:t>Answer: D</a:t>
            </a:r>
          </a:p>
        </p:txBody>
      </p:sp>
    </p:spTree>
    <p:extLst>
      <p:ext uri="{BB962C8B-B14F-4D97-AF65-F5344CB8AC3E}">
        <p14:creationId xmlns:p14="http://schemas.microsoft.com/office/powerpoint/2010/main" val="114685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b="1" dirty="0">
                <a:solidFill>
                  <a:srgbClr val="C00000"/>
                </a:solidFill>
                <a:latin typeface="+mn-lt"/>
              </a:rPr>
              <a:t>Quick Quiz Question 2</a:t>
            </a:r>
          </a:p>
        </p:txBody>
      </p:sp>
      <p:pic>
        <p:nvPicPr>
          <p:cNvPr id="3" name="Picture 2">
            <a:extLst>
              <a:ext uri="{FF2B5EF4-FFF2-40B4-BE49-F238E27FC236}">
                <a16:creationId xmlns:a16="http://schemas.microsoft.com/office/drawing/2014/main" id="{10F5748F-B5E4-C240-B532-E49472DAD56C}"/>
              </a:ext>
            </a:extLst>
          </p:cNvPr>
          <p:cNvPicPr>
            <a:picLocks noChangeAspect="1"/>
          </p:cNvPicPr>
          <p:nvPr/>
        </p:nvPicPr>
        <p:blipFill>
          <a:blip r:embed="rId2"/>
          <a:stretch>
            <a:fillRect/>
          </a:stretch>
        </p:blipFill>
        <p:spPr>
          <a:xfrm>
            <a:off x="457200" y="1803400"/>
            <a:ext cx="8229600" cy="3251200"/>
          </a:xfrm>
          <a:prstGeom prst="rect">
            <a:avLst/>
          </a:prstGeom>
        </p:spPr>
      </p:pic>
      <p:sp>
        <p:nvSpPr>
          <p:cNvPr id="4" name="TextBox 3">
            <a:extLst>
              <a:ext uri="{FF2B5EF4-FFF2-40B4-BE49-F238E27FC236}">
                <a16:creationId xmlns:a16="http://schemas.microsoft.com/office/drawing/2014/main" id="{59DF6D7F-F78A-49F4-8D3F-BB0C4ADA9BD3}"/>
              </a:ext>
            </a:extLst>
          </p:cNvPr>
          <p:cNvSpPr txBox="1"/>
          <p:nvPr/>
        </p:nvSpPr>
        <p:spPr>
          <a:xfrm>
            <a:off x="6524864" y="712221"/>
            <a:ext cx="1990486" cy="369332"/>
          </a:xfrm>
          <a:prstGeom prst="rect">
            <a:avLst/>
          </a:prstGeom>
          <a:noFill/>
        </p:spPr>
        <p:txBody>
          <a:bodyPr wrap="square" rtlCol="0">
            <a:spAutoFit/>
          </a:bodyPr>
          <a:lstStyle/>
          <a:p>
            <a:r>
              <a:rPr lang="en-US" dirty="0"/>
              <a:t>Answer: A &amp; B</a:t>
            </a:r>
          </a:p>
        </p:txBody>
      </p:sp>
    </p:spTree>
    <p:extLst>
      <p:ext uri="{BB962C8B-B14F-4D97-AF65-F5344CB8AC3E}">
        <p14:creationId xmlns:p14="http://schemas.microsoft.com/office/powerpoint/2010/main" val="383784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b="1" dirty="0">
                <a:solidFill>
                  <a:srgbClr val="C00000"/>
                </a:solidFill>
                <a:latin typeface="+mn-lt"/>
              </a:rPr>
              <a:t>Quick Quiz Question 3</a:t>
            </a:r>
          </a:p>
        </p:txBody>
      </p:sp>
      <p:pic>
        <p:nvPicPr>
          <p:cNvPr id="4" name="Picture 3">
            <a:extLst>
              <a:ext uri="{FF2B5EF4-FFF2-40B4-BE49-F238E27FC236}">
                <a16:creationId xmlns:a16="http://schemas.microsoft.com/office/drawing/2014/main" id="{E4A75660-F765-D04D-9B71-BCE596C9E9D8}"/>
              </a:ext>
            </a:extLst>
          </p:cNvPr>
          <p:cNvPicPr>
            <a:picLocks noChangeAspect="1"/>
          </p:cNvPicPr>
          <p:nvPr/>
        </p:nvPicPr>
        <p:blipFill>
          <a:blip r:embed="rId2"/>
          <a:stretch>
            <a:fillRect/>
          </a:stretch>
        </p:blipFill>
        <p:spPr>
          <a:xfrm>
            <a:off x="349250" y="2228850"/>
            <a:ext cx="8445500" cy="2400300"/>
          </a:xfrm>
          <a:prstGeom prst="rect">
            <a:avLst/>
          </a:prstGeom>
        </p:spPr>
      </p:pic>
      <p:sp>
        <p:nvSpPr>
          <p:cNvPr id="5" name="TextBox 4">
            <a:extLst>
              <a:ext uri="{FF2B5EF4-FFF2-40B4-BE49-F238E27FC236}">
                <a16:creationId xmlns:a16="http://schemas.microsoft.com/office/drawing/2014/main" id="{CE0BDB02-1F9B-4CE1-9DEE-07A951B72B99}"/>
              </a:ext>
            </a:extLst>
          </p:cNvPr>
          <p:cNvSpPr txBox="1"/>
          <p:nvPr/>
        </p:nvSpPr>
        <p:spPr>
          <a:xfrm>
            <a:off x="6524864" y="712221"/>
            <a:ext cx="1990486" cy="369332"/>
          </a:xfrm>
          <a:prstGeom prst="rect">
            <a:avLst/>
          </a:prstGeom>
          <a:noFill/>
        </p:spPr>
        <p:txBody>
          <a:bodyPr wrap="square" rtlCol="0">
            <a:spAutoFit/>
          </a:bodyPr>
          <a:lstStyle/>
          <a:p>
            <a:r>
              <a:rPr lang="en-US" dirty="0"/>
              <a:t>Answer: B</a:t>
            </a:r>
          </a:p>
        </p:txBody>
      </p:sp>
    </p:spTree>
    <p:extLst>
      <p:ext uri="{BB962C8B-B14F-4D97-AF65-F5344CB8AC3E}">
        <p14:creationId xmlns:p14="http://schemas.microsoft.com/office/powerpoint/2010/main" val="358432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C29B-47E5-5741-86C1-1B93D85BAC52}"/>
              </a:ext>
            </a:extLst>
          </p:cNvPr>
          <p:cNvSpPr>
            <a:spLocks noGrp="1"/>
          </p:cNvSpPr>
          <p:nvPr>
            <p:ph type="title"/>
          </p:nvPr>
        </p:nvSpPr>
        <p:spPr/>
        <p:txBody>
          <a:bodyPr/>
          <a:lstStyle/>
          <a:p>
            <a:r>
              <a:rPr lang="en-US" b="1" dirty="0">
                <a:solidFill>
                  <a:srgbClr val="C00000"/>
                </a:solidFill>
                <a:latin typeface="+mn-lt"/>
              </a:rPr>
              <a:t>Quick Quiz Question 4</a:t>
            </a:r>
          </a:p>
        </p:txBody>
      </p:sp>
      <p:pic>
        <p:nvPicPr>
          <p:cNvPr id="4" name="Picture 3">
            <a:extLst>
              <a:ext uri="{FF2B5EF4-FFF2-40B4-BE49-F238E27FC236}">
                <a16:creationId xmlns:a16="http://schemas.microsoft.com/office/drawing/2014/main" id="{DF1879BC-4B79-DD43-AD0F-97FD41D1B5F3}"/>
              </a:ext>
            </a:extLst>
          </p:cNvPr>
          <p:cNvPicPr>
            <a:picLocks noChangeAspect="1"/>
          </p:cNvPicPr>
          <p:nvPr/>
        </p:nvPicPr>
        <p:blipFill>
          <a:blip r:embed="rId2"/>
          <a:stretch>
            <a:fillRect/>
          </a:stretch>
        </p:blipFill>
        <p:spPr>
          <a:xfrm>
            <a:off x="361950" y="1465229"/>
            <a:ext cx="8420100" cy="4686300"/>
          </a:xfrm>
          <a:prstGeom prst="rect">
            <a:avLst/>
          </a:prstGeom>
        </p:spPr>
      </p:pic>
      <p:sp>
        <p:nvSpPr>
          <p:cNvPr id="5" name="TextBox 4">
            <a:extLst>
              <a:ext uri="{FF2B5EF4-FFF2-40B4-BE49-F238E27FC236}">
                <a16:creationId xmlns:a16="http://schemas.microsoft.com/office/drawing/2014/main" id="{E32D0524-B169-4973-BF5E-31464B6D0522}"/>
              </a:ext>
            </a:extLst>
          </p:cNvPr>
          <p:cNvSpPr txBox="1"/>
          <p:nvPr/>
        </p:nvSpPr>
        <p:spPr>
          <a:xfrm>
            <a:off x="6524864" y="712221"/>
            <a:ext cx="1990486" cy="369332"/>
          </a:xfrm>
          <a:prstGeom prst="rect">
            <a:avLst/>
          </a:prstGeom>
          <a:noFill/>
        </p:spPr>
        <p:txBody>
          <a:bodyPr wrap="square" rtlCol="0">
            <a:spAutoFit/>
          </a:bodyPr>
          <a:lstStyle/>
          <a:p>
            <a:r>
              <a:rPr lang="en-US" dirty="0"/>
              <a:t>Answer: B</a:t>
            </a:r>
          </a:p>
        </p:txBody>
      </p:sp>
    </p:spTree>
    <p:extLst>
      <p:ext uri="{BB962C8B-B14F-4D97-AF65-F5344CB8AC3E}">
        <p14:creationId xmlns:p14="http://schemas.microsoft.com/office/powerpoint/2010/main" val="933872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C0D319-FFAA-A647-9800-EC796016D2C2}"/>
                  </a:ext>
                </a:extLst>
              </p:cNvPr>
              <p:cNvSpPr>
                <a:spLocks noGrp="1"/>
              </p:cNvSpPr>
              <p:nvPr>
                <p:ph type="title"/>
              </p:nvPr>
            </p:nvSpPr>
            <p:spPr>
              <a:xfrm>
                <a:off x="628650" y="193676"/>
                <a:ext cx="7886700" cy="1325563"/>
              </a:xfrm>
            </p:spPr>
            <p:txBody>
              <a:bodyPr/>
              <a:lstStyle/>
              <a:p>
                <a:r>
                  <a:rPr lang="en-US" b="1" dirty="0">
                    <a:solidFill>
                      <a:srgbClr val="C00000"/>
                    </a:solidFill>
                    <a:latin typeface="+mn-lt"/>
                  </a:rPr>
                  <a:t>Question 1: ( </a:t>
                </a:r>
                <a14:m>
                  <m:oMath xmlns:m="http://schemas.openxmlformats.org/officeDocument/2006/math">
                    <m:r>
                      <a:rPr lang="en-US" b="1" i="1" smtClean="0">
                        <a:solidFill>
                          <a:srgbClr val="C00000"/>
                        </a:solidFill>
                        <a:latin typeface="Cambria Math"/>
                        <a:ea typeface="Cambria Math" panose="02040503050406030204" pitchFamily="18" charset="0"/>
                      </a:rPr>
                      <m:t>≤</m:t>
                    </m:r>
                    <m:r>
                      <a:rPr lang="en-US" b="1" i="1" smtClean="0">
                        <a:solidFill>
                          <a:srgbClr val="C00000"/>
                        </a:solidFill>
                        <a:latin typeface="Cambria Math"/>
                        <a:ea typeface="Cambria Math" panose="02040503050406030204" pitchFamily="18" charset="0"/>
                      </a:rPr>
                      <m:t>𝟐</m:t>
                    </m:r>
                    <m:r>
                      <a:rPr lang="en-US" b="1" i="1" smtClean="0">
                        <a:solidFill>
                          <a:srgbClr val="C00000"/>
                        </a:solidFill>
                        <a:latin typeface="Cambria Math"/>
                        <a:ea typeface="Cambria Math" panose="02040503050406030204" pitchFamily="18" charset="0"/>
                      </a:rPr>
                      <m:t> </m:t>
                    </m:r>
                    <m:r>
                      <a:rPr lang="en-US" b="1" i="1" smtClean="0">
                        <a:solidFill>
                          <a:srgbClr val="C00000"/>
                        </a:solidFill>
                        <a:latin typeface="Cambria Math"/>
                        <a:ea typeface="Cambria Math" panose="02040503050406030204" pitchFamily="18" charset="0"/>
                      </a:rPr>
                      <m:t>𝒉𝒐𝒖𝒓𝒔</m:t>
                    </m:r>
                    <m:r>
                      <a:rPr lang="en-US" b="1" i="1" smtClean="0">
                        <a:solidFill>
                          <a:srgbClr val="C00000"/>
                        </a:solidFill>
                        <a:latin typeface="Cambria Math"/>
                        <a:ea typeface="Cambria Math" panose="02040503050406030204" pitchFamily="18" charset="0"/>
                      </a:rPr>
                      <m:t>)</m:t>
                    </m:r>
                  </m:oMath>
                </a14:m>
                <a:r>
                  <a:rPr lang="en-US" b="1" dirty="0">
                    <a:solidFill>
                      <a:srgbClr val="C00000"/>
                    </a:solidFill>
                    <a:latin typeface="+mn-lt"/>
                  </a:rPr>
                  <a:t> </a:t>
                </a:r>
              </a:p>
            </p:txBody>
          </p:sp>
        </mc:Choice>
        <mc:Fallback xmlns="">
          <p:sp>
            <p:nvSpPr>
              <p:cNvPr id="2" name="Title 1">
                <a:extLst>
                  <a:ext uri="{FF2B5EF4-FFF2-40B4-BE49-F238E27FC236}">
                    <a16:creationId xmlns="" xmlns:a16="http://schemas.microsoft.com/office/drawing/2014/main" xmlns:a14="http://schemas.microsoft.com/office/drawing/2010/main" id="{C2C0D319-FFAA-A647-9800-EC796016D2C2}"/>
                  </a:ext>
                </a:extLst>
              </p:cNvPr>
              <p:cNvSpPr>
                <a:spLocks noGrp="1" noRot="1" noChangeAspect="1" noMove="1" noResize="1" noEditPoints="1" noAdjustHandles="1" noChangeArrowheads="1" noChangeShapeType="1" noTextEdit="1"/>
              </p:cNvSpPr>
              <p:nvPr>
                <p:ph type="title"/>
              </p:nvPr>
            </p:nvSpPr>
            <p:spPr>
              <a:xfrm>
                <a:off x="628650" y="193676"/>
                <a:ext cx="7886700" cy="1325563"/>
              </a:xfrm>
              <a:blipFill rotWithShape="1">
                <a:blip r:embed="rId2"/>
                <a:stretch>
                  <a:fillRect l="-309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78616FF-5683-FA4F-9E8B-701C74CB5694}"/>
              </a:ext>
            </a:extLst>
          </p:cNvPr>
          <p:cNvPicPr>
            <a:picLocks noChangeAspect="1"/>
          </p:cNvPicPr>
          <p:nvPr/>
        </p:nvPicPr>
        <p:blipFill rotWithShape="1">
          <a:blip r:embed="rId3"/>
          <a:srcRect b="47114"/>
          <a:stretch/>
        </p:blipFill>
        <p:spPr>
          <a:xfrm>
            <a:off x="0" y="1340634"/>
            <a:ext cx="8805292" cy="4698216"/>
          </a:xfrm>
          <a:prstGeom prst="rect">
            <a:avLst/>
          </a:prstGeom>
        </p:spPr>
      </p:pic>
    </p:spTree>
    <p:extLst>
      <p:ext uri="{BB962C8B-B14F-4D97-AF65-F5344CB8AC3E}">
        <p14:creationId xmlns:p14="http://schemas.microsoft.com/office/powerpoint/2010/main" val="3903454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8C3B56-FC98-4918-8675-77B0D00D7807}"/>
              </a:ext>
            </a:extLst>
          </p:cNvPr>
          <p:cNvPicPr>
            <a:picLocks noGrp="1" noChangeAspect="1"/>
          </p:cNvPicPr>
          <p:nvPr>
            <p:ph idx="1"/>
          </p:nvPr>
        </p:nvPicPr>
        <p:blipFill>
          <a:blip r:embed="rId2"/>
          <a:stretch>
            <a:fillRect/>
          </a:stretch>
        </p:blipFill>
        <p:spPr>
          <a:xfrm>
            <a:off x="1634054" y="1572901"/>
            <a:ext cx="5499103" cy="4351338"/>
          </a:xfrm>
          <a:prstGeom prst="rect">
            <a:avLst/>
          </a:prstGeom>
        </p:spPr>
      </p:pic>
      <p:sp>
        <p:nvSpPr>
          <p:cNvPr id="2" name="Title 1">
            <a:extLst>
              <a:ext uri="{FF2B5EF4-FFF2-40B4-BE49-F238E27FC236}">
                <a16:creationId xmlns:a16="http://schemas.microsoft.com/office/drawing/2014/main" id="{01404C55-E839-451B-98FC-F70468E96A80}"/>
              </a:ext>
            </a:extLst>
          </p:cNvPr>
          <p:cNvSpPr>
            <a:spLocks noGrp="1"/>
          </p:cNvSpPr>
          <p:nvPr>
            <p:ph type="title"/>
          </p:nvPr>
        </p:nvSpPr>
        <p:spPr/>
        <p:txBody>
          <a:bodyPr/>
          <a:lstStyle/>
          <a:p>
            <a:r>
              <a:rPr lang="en-US" dirty="0"/>
              <a:t>Question 1A</a:t>
            </a:r>
          </a:p>
        </p:txBody>
      </p:sp>
    </p:spTree>
    <p:extLst>
      <p:ext uri="{BB962C8B-B14F-4D97-AF65-F5344CB8AC3E}">
        <p14:creationId xmlns:p14="http://schemas.microsoft.com/office/powerpoint/2010/main" val="361662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DCD5FE-373A-4122-AC72-F7637C894714}"/>
              </a:ext>
            </a:extLst>
          </p:cNvPr>
          <p:cNvPicPr>
            <a:picLocks noChangeAspect="1"/>
          </p:cNvPicPr>
          <p:nvPr/>
        </p:nvPicPr>
        <p:blipFill>
          <a:blip r:embed="rId2"/>
          <a:stretch>
            <a:fillRect/>
          </a:stretch>
        </p:blipFill>
        <p:spPr>
          <a:xfrm>
            <a:off x="565249" y="3267027"/>
            <a:ext cx="4084867" cy="3066777"/>
          </a:xfrm>
          <a:prstGeom prst="rect">
            <a:avLst/>
          </a:prstGeom>
        </p:spPr>
      </p:pic>
      <p:pic>
        <p:nvPicPr>
          <p:cNvPr id="5" name="Picture 4">
            <a:extLst>
              <a:ext uri="{FF2B5EF4-FFF2-40B4-BE49-F238E27FC236}">
                <a16:creationId xmlns:a16="http://schemas.microsoft.com/office/drawing/2014/main" id="{D7DD841A-A749-4960-A317-BEBD7BD71D48}"/>
              </a:ext>
            </a:extLst>
          </p:cNvPr>
          <p:cNvPicPr>
            <a:picLocks noChangeAspect="1"/>
          </p:cNvPicPr>
          <p:nvPr/>
        </p:nvPicPr>
        <p:blipFill>
          <a:blip r:embed="rId3"/>
          <a:stretch>
            <a:fillRect/>
          </a:stretch>
        </p:blipFill>
        <p:spPr>
          <a:xfrm>
            <a:off x="188393" y="168250"/>
            <a:ext cx="5008338" cy="2993093"/>
          </a:xfrm>
          <a:prstGeom prst="rect">
            <a:avLst/>
          </a:prstGeom>
        </p:spPr>
      </p:pic>
      <p:sp>
        <p:nvSpPr>
          <p:cNvPr id="6" name="TextBox 5">
            <a:extLst>
              <a:ext uri="{FF2B5EF4-FFF2-40B4-BE49-F238E27FC236}">
                <a16:creationId xmlns:a16="http://schemas.microsoft.com/office/drawing/2014/main" id="{11BB9837-52A8-4104-8B6F-FBE416B67644}"/>
              </a:ext>
            </a:extLst>
          </p:cNvPr>
          <p:cNvSpPr txBox="1"/>
          <p:nvPr/>
        </p:nvSpPr>
        <p:spPr>
          <a:xfrm>
            <a:off x="5379868" y="994299"/>
            <a:ext cx="3231472" cy="1477328"/>
          </a:xfrm>
          <a:prstGeom prst="rect">
            <a:avLst/>
          </a:prstGeom>
          <a:noFill/>
        </p:spPr>
        <p:txBody>
          <a:bodyPr wrap="square" rtlCol="0">
            <a:spAutoFit/>
          </a:bodyPr>
          <a:lstStyle/>
          <a:p>
            <a:r>
              <a:rPr lang="en-US" dirty="0"/>
              <a:t>The distribution looks equal in standard deviation.  The observations also look like they are independent between each other.</a:t>
            </a:r>
          </a:p>
        </p:txBody>
      </p:sp>
    </p:spTree>
    <p:extLst>
      <p:ext uri="{BB962C8B-B14F-4D97-AF65-F5344CB8AC3E}">
        <p14:creationId xmlns:p14="http://schemas.microsoft.com/office/powerpoint/2010/main" val="72132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6019F5-BBE8-4531-B3AA-7DAD6CF94096}"/>
              </a:ext>
            </a:extLst>
          </p:cNvPr>
          <p:cNvPicPr>
            <a:picLocks noChangeAspect="1"/>
          </p:cNvPicPr>
          <p:nvPr/>
        </p:nvPicPr>
        <p:blipFill>
          <a:blip r:embed="rId2"/>
          <a:stretch>
            <a:fillRect/>
          </a:stretch>
        </p:blipFill>
        <p:spPr>
          <a:xfrm>
            <a:off x="868450" y="408716"/>
            <a:ext cx="7080856" cy="4291532"/>
          </a:xfrm>
          <a:prstGeom prst="rect">
            <a:avLst/>
          </a:prstGeom>
        </p:spPr>
      </p:pic>
      <p:sp>
        <p:nvSpPr>
          <p:cNvPr id="5" name="TextBox 4">
            <a:extLst>
              <a:ext uri="{FF2B5EF4-FFF2-40B4-BE49-F238E27FC236}">
                <a16:creationId xmlns:a16="http://schemas.microsoft.com/office/drawing/2014/main" id="{D5AED42C-F84B-4DAA-ABA8-E248D2C0FD9F}"/>
              </a:ext>
            </a:extLst>
          </p:cNvPr>
          <p:cNvSpPr txBox="1"/>
          <p:nvPr/>
        </p:nvSpPr>
        <p:spPr>
          <a:xfrm>
            <a:off x="1134959" y="4999333"/>
            <a:ext cx="7388719" cy="369332"/>
          </a:xfrm>
          <a:prstGeom prst="rect">
            <a:avLst/>
          </a:prstGeom>
          <a:noFill/>
        </p:spPr>
        <p:txBody>
          <a:bodyPr wrap="square" rtlCol="0">
            <a:spAutoFit/>
          </a:bodyPr>
          <a:lstStyle/>
          <a:p>
            <a:r>
              <a:rPr lang="en-US" dirty="0"/>
              <a:t>The data looks the same between SAS and R.</a:t>
            </a:r>
          </a:p>
        </p:txBody>
      </p:sp>
    </p:spTree>
    <p:extLst>
      <p:ext uri="{BB962C8B-B14F-4D97-AF65-F5344CB8AC3E}">
        <p14:creationId xmlns:p14="http://schemas.microsoft.com/office/powerpoint/2010/main" val="4116606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B9415CC-439F-4D46-A40B-F54C38289607}"/>
                  </a:ext>
                </a:extLst>
              </p:cNvPr>
              <p:cNvSpPr>
                <a:spLocks noGrp="1"/>
              </p:cNvSpPr>
              <p:nvPr>
                <p:ph type="title"/>
              </p:nvPr>
            </p:nvSpPr>
            <p:spPr/>
            <p:txBody>
              <a:bodyPr>
                <a:normAutofit/>
              </a:bodyPr>
              <a:lstStyle/>
              <a:p>
                <a:r>
                  <a:rPr lang="en-US" sz="3600" b="1" dirty="0">
                    <a:solidFill>
                      <a:srgbClr val="C00000"/>
                    </a:solidFill>
                    <a:latin typeface="+mn-lt"/>
                  </a:rPr>
                  <a:t>Question 1 - Continued( </a:t>
                </a:r>
                <a14:m>
                  <m:oMath xmlns:m="http://schemas.openxmlformats.org/officeDocument/2006/math">
                    <m:r>
                      <a:rPr lang="en-US" sz="3600" b="1" i="1">
                        <a:solidFill>
                          <a:srgbClr val="C00000"/>
                        </a:solidFill>
                        <a:latin typeface="Cambria Math"/>
                        <a:ea typeface="Cambria Math" panose="02040503050406030204" pitchFamily="18" charset="0"/>
                      </a:rPr>
                      <m:t>≤</m:t>
                    </m:r>
                    <m:r>
                      <a:rPr lang="en-US" sz="3600" b="1" i="0">
                        <a:solidFill>
                          <a:srgbClr val="C00000"/>
                        </a:solidFill>
                        <a:latin typeface="Cambria Math"/>
                        <a:ea typeface="Cambria Math" panose="02040503050406030204" pitchFamily="18" charset="0"/>
                      </a:rPr>
                      <m:t>𝟐</m:t>
                    </m:r>
                    <m:r>
                      <a:rPr lang="en-US" sz="3600" b="1" i="0">
                        <a:solidFill>
                          <a:srgbClr val="C00000"/>
                        </a:solidFill>
                        <a:latin typeface="Cambria Math"/>
                        <a:ea typeface="Cambria Math" panose="02040503050406030204" pitchFamily="18" charset="0"/>
                      </a:rPr>
                      <m:t> </m:t>
                    </m:r>
                    <m:r>
                      <a:rPr lang="en-US" sz="3600" b="1" i="0">
                        <a:solidFill>
                          <a:srgbClr val="C00000"/>
                        </a:solidFill>
                        <a:latin typeface="Cambria Math"/>
                        <a:ea typeface="Cambria Math" panose="02040503050406030204" pitchFamily="18" charset="0"/>
                      </a:rPr>
                      <m:t>𝐡𝐨𝐮𝐫𝐬</m:t>
                    </m:r>
                  </m:oMath>
                </a14:m>
                <a:r>
                  <a:rPr lang="en-US" sz="3600" b="1" dirty="0">
                    <a:solidFill>
                      <a:srgbClr val="C00000"/>
                    </a:solidFill>
                    <a:latin typeface="+mn-lt"/>
                  </a:rPr>
                  <a:t>)</a:t>
                </a:r>
              </a:p>
            </p:txBody>
          </p:sp>
        </mc:Choice>
        <mc:Fallback xmlns="">
          <p:sp>
            <p:nvSpPr>
              <p:cNvPr id="2" name="Title 1">
                <a:extLst>
                  <a:ext uri="{FF2B5EF4-FFF2-40B4-BE49-F238E27FC236}">
                    <a16:creationId xmlns="" xmlns:a16="http://schemas.microsoft.com/office/drawing/2014/main" xmlns:a14="http://schemas.microsoft.com/office/drawing/2010/main" id="{1B9415CC-439F-4D46-A40B-F54C38289607}"/>
                  </a:ext>
                </a:extLst>
              </p:cNvPr>
              <p:cNvSpPr>
                <a:spLocks noGrp="1" noRot="1" noChangeAspect="1" noMove="1" noResize="1" noEditPoints="1" noAdjustHandles="1" noChangeArrowheads="1" noChangeShapeType="1" noTextEdit="1"/>
              </p:cNvSpPr>
              <p:nvPr>
                <p:ph type="title"/>
              </p:nvPr>
            </p:nvSpPr>
            <p:spPr>
              <a:blipFill rotWithShape="1">
                <a:blip r:embed="rId2"/>
                <a:stretch>
                  <a:fillRect l="-23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0FC85D7-83F5-E647-898C-CA179F65FA0E}"/>
              </a:ext>
            </a:extLst>
          </p:cNvPr>
          <p:cNvPicPr>
            <a:picLocks noChangeAspect="1"/>
          </p:cNvPicPr>
          <p:nvPr/>
        </p:nvPicPr>
        <p:blipFill rotWithShape="1">
          <a:blip r:embed="rId3"/>
          <a:srcRect t="52886"/>
          <a:stretch/>
        </p:blipFill>
        <p:spPr>
          <a:xfrm>
            <a:off x="182611" y="1447801"/>
            <a:ext cx="8778777" cy="4648200"/>
          </a:xfrm>
          <a:prstGeom prst="rect">
            <a:avLst/>
          </a:prstGeom>
        </p:spPr>
      </p:pic>
    </p:spTree>
    <p:extLst>
      <p:ext uri="{BB962C8B-B14F-4D97-AF65-F5344CB8AC3E}">
        <p14:creationId xmlns:p14="http://schemas.microsoft.com/office/powerpoint/2010/main" val="3861702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BD2E84-D00E-4BB5-BA1A-EDA91BADEEEF}"/>
              </a:ext>
            </a:extLst>
          </p:cNvPr>
          <p:cNvPicPr>
            <a:picLocks noGrp="1" noChangeAspect="1"/>
          </p:cNvPicPr>
          <p:nvPr>
            <p:ph idx="1"/>
          </p:nvPr>
        </p:nvPicPr>
        <p:blipFill>
          <a:blip r:embed="rId2"/>
          <a:stretch>
            <a:fillRect/>
          </a:stretch>
        </p:blipFill>
        <p:spPr>
          <a:xfrm>
            <a:off x="449446" y="484760"/>
            <a:ext cx="8428126" cy="3783972"/>
          </a:xfrm>
          <a:prstGeom prst="rect">
            <a:avLst/>
          </a:prstGeom>
        </p:spPr>
      </p:pic>
    </p:spTree>
    <p:extLst>
      <p:ext uri="{BB962C8B-B14F-4D97-AF65-F5344CB8AC3E}">
        <p14:creationId xmlns:p14="http://schemas.microsoft.com/office/powerpoint/2010/main" val="426329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b="1" dirty="0">
                <a:latin typeface="+mn-lt"/>
              </a:rPr>
              <a:t>Example: Beach Comber</a:t>
            </a:r>
            <a:endParaRPr lang="en-US" altLang="en-US" b="1" dirty="0">
              <a:latin typeface="+mn-lt"/>
            </a:endParaRPr>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 typeface="Wingdings" pitchFamily="2" charset="2"/>
              <a:buNone/>
            </a:pPr>
            <a:r>
              <a:rPr lang="en-US" altLang="en-US" sz="2400" dirty="0"/>
              <a:t>   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a:t>
            </a:fld>
            <a:endParaRPr lang="en-US" dirty="0"/>
          </a:p>
        </p:txBody>
      </p:sp>
    </p:spTree>
    <p:extLst>
      <p:ext uri="{BB962C8B-B14F-4D97-AF65-F5344CB8AC3E}">
        <p14:creationId xmlns:p14="http://schemas.microsoft.com/office/powerpoint/2010/main" val="3646232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C8019B-CFC6-424B-B0E0-D8E6677FEB00}"/>
              </a:ext>
            </a:extLst>
          </p:cNvPr>
          <p:cNvPicPr>
            <a:picLocks noChangeAspect="1"/>
          </p:cNvPicPr>
          <p:nvPr/>
        </p:nvPicPr>
        <p:blipFill>
          <a:blip r:embed="rId2"/>
          <a:stretch>
            <a:fillRect/>
          </a:stretch>
        </p:blipFill>
        <p:spPr>
          <a:xfrm>
            <a:off x="0" y="1244464"/>
            <a:ext cx="9144000" cy="3082480"/>
          </a:xfrm>
          <a:prstGeom prst="rect">
            <a:avLst/>
          </a:prstGeom>
        </p:spPr>
      </p:pic>
    </p:spTree>
    <p:extLst>
      <p:ext uri="{BB962C8B-B14F-4D97-AF65-F5344CB8AC3E}">
        <p14:creationId xmlns:p14="http://schemas.microsoft.com/office/powerpoint/2010/main" val="1752578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196DC-DB6B-8847-85D7-6C7B7278FC5E}"/>
              </a:ext>
            </a:extLst>
          </p:cNvPr>
          <p:cNvSpPr/>
          <p:nvPr/>
        </p:nvSpPr>
        <p:spPr>
          <a:xfrm>
            <a:off x="632424" y="181744"/>
            <a:ext cx="8025318" cy="6312497"/>
          </a:xfrm>
          <a:prstGeom prst="rect">
            <a:avLst/>
          </a:prstGeom>
        </p:spPr>
        <p:txBody>
          <a:bodyPr wrap="square">
            <a:spAutoFit/>
          </a:bodyPr>
          <a:lstStyle/>
          <a:p>
            <a:pPr>
              <a:lnSpc>
                <a:spcPct val="115000"/>
              </a:lnSpc>
              <a:spcAft>
                <a:spcPts val="1000"/>
              </a:spcAft>
            </a:pPr>
            <a:r>
              <a:rPr lang="en-US" sz="2800" b="1" dirty="0">
                <a:latin typeface="Calibri" panose="020F0502020204030204" pitchFamily="34" charset="0"/>
                <a:ea typeface="Calibri" panose="020F0502020204030204" pitchFamily="34" charset="0"/>
                <a:cs typeface="Times New Roman" panose="02020603050405020304" pitchFamily="18" charset="0"/>
              </a:rPr>
              <a:t>Note: Perhaps you might be wondering at this point in the course:</a:t>
            </a:r>
          </a:p>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“Why are we always testing the assumptions of the t-test? Is it the best test?  </a:t>
            </a:r>
          </a:p>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Should we always run the t-test when we can?”  </a:t>
            </a: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These are very good questions and open questions that are up for debate!  The one thing that is mathematically proven and not up for debate is that if the assumptions are met, the two-sample t test is the most powerful (in terms of Power = 1 – beta) test in the universe at testing the claim of the difference of means.  Two questions may arise here:</a:t>
            </a:r>
          </a:p>
          <a:p>
            <a:pPr marL="274320" indent="-914400">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1.  Do we ever really have the assumptions fully met in the real world and just how much power do we give up at varying degrees of violation of the assumptions?  </a:t>
            </a:r>
          </a:p>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2. Do we always want inference on the equality/difference of means? </a:t>
            </a:r>
            <a:r>
              <a:rPr lang="en-US"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We will continue to answer these questions in Unit 4. Also note that we started to answer number two with a t-test of log transformed data.  The inference there is on the equality (ratio) of medians which may be a better measure of center when dealing with right or left skewed data!)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4356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ED6180-3CD5-0A47-9C83-248BFB1844FA}"/>
                  </a:ext>
                </a:extLst>
              </p:cNvPr>
              <p:cNvSpPr>
                <a:spLocks noGrp="1"/>
              </p:cNvSpPr>
              <p:nvPr>
                <p:ph type="title"/>
              </p:nvPr>
            </p:nvSpPr>
            <p:spPr>
              <a:xfrm>
                <a:off x="628650" y="500062"/>
                <a:ext cx="7886700" cy="1325563"/>
              </a:xfrm>
            </p:spPr>
            <p:txBody>
              <a:bodyPr>
                <a:normAutofit/>
              </a:bodyPr>
              <a:lstStyle/>
              <a:p>
                <a:r>
                  <a:rPr lang="en-US" sz="3600" b="1" dirty="0">
                    <a:solidFill>
                      <a:srgbClr val="C00000"/>
                    </a:solidFill>
                    <a:latin typeface="+mn-lt"/>
                  </a:rPr>
                  <a:t>Question 2: Log Transformations</a:t>
                </a:r>
                <a:br>
                  <a:rPr lang="en-US" sz="3600" b="1" dirty="0">
                    <a:solidFill>
                      <a:srgbClr val="C00000"/>
                    </a:solidFill>
                    <a:latin typeface="+mn-lt"/>
                  </a:rPr>
                </a:br>
                <a:r>
                  <a:rPr lang="en-US" sz="3600" b="1" dirty="0">
                    <a:solidFill>
                      <a:srgbClr val="C00000"/>
                    </a:solidFill>
                    <a:latin typeface="+mn-lt"/>
                  </a:rPr>
                  <a:t>( </a:t>
                </a:r>
                <a14:m>
                  <m:oMath xmlns:m="http://schemas.openxmlformats.org/officeDocument/2006/math">
                    <m:r>
                      <a:rPr lang="en-US" sz="3600" b="1" i="1">
                        <a:solidFill>
                          <a:srgbClr val="C00000"/>
                        </a:solidFill>
                        <a:latin typeface="Cambria Math"/>
                        <a:ea typeface="Cambria Math" panose="02040503050406030204" pitchFamily="18" charset="0"/>
                      </a:rPr>
                      <m:t>≤</m:t>
                    </m:r>
                    <m:r>
                      <a:rPr lang="en-US" sz="3600" b="1" i="1">
                        <a:solidFill>
                          <a:srgbClr val="C00000"/>
                        </a:solidFill>
                        <a:latin typeface="Cambria Math"/>
                        <a:ea typeface="Cambria Math" panose="02040503050406030204" pitchFamily="18" charset="0"/>
                      </a:rPr>
                      <m:t>𝟐</m:t>
                    </m:r>
                    <m:r>
                      <a:rPr lang="en-US" sz="3600" b="1" i="1">
                        <a:solidFill>
                          <a:srgbClr val="C00000"/>
                        </a:solidFill>
                        <a:latin typeface="Cambria Math"/>
                        <a:ea typeface="Cambria Math" panose="02040503050406030204" pitchFamily="18" charset="0"/>
                      </a:rPr>
                      <m:t> </m:t>
                    </m:r>
                    <m:r>
                      <a:rPr lang="en-US" sz="3600" b="1" i="1">
                        <a:solidFill>
                          <a:srgbClr val="C00000"/>
                        </a:solidFill>
                        <a:latin typeface="Cambria Math"/>
                        <a:ea typeface="Cambria Math" panose="02040503050406030204" pitchFamily="18" charset="0"/>
                      </a:rPr>
                      <m:t>𝒉𝒐𝒖𝒓𝒔</m:t>
                    </m:r>
                    <m:r>
                      <a:rPr lang="en-US" sz="3600" b="1" i="1">
                        <a:solidFill>
                          <a:srgbClr val="C00000"/>
                        </a:solidFill>
                        <a:latin typeface="Cambria Math"/>
                        <a:ea typeface="Cambria Math" panose="02040503050406030204" pitchFamily="18" charset="0"/>
                      </a:rPr>
                      <m:t>)</m:t>
                    </m:r>
                  </m:oMath>
                </a14:m>
                <a:endParaRPr lang="en-US" sz="3600" b="1" dirty="0">
                  <a:solidFill>
                    <a:srgbClr val="C00000"/>
                  </a:solidFill>
                  <a:latin typeface="+mn-lt"/>
                </a:endParaRPr>
              </a:p>
            </p:txBody>
          </p:sp>
        </mc:Choice>
        <mc:Fallback xmlns="">
          <p:sp>
            <p:nvSpPr>
              <p:cNvPr id="2" name="Title 1">
                <a:extLst>
                  <a:ext uri="{FF2B5EF4-FFF2-40B4-BE49-F238E27FC236}">
                    <a16:creationId xmlns="" xmlns:a16="http://schemas.microsoft.com/office/drawing/2014/main" xmlns:a14="http://schemas.microsoft.com/office/drawing/2010/main" id="{06ED6180-3CD5-0A47-9C83-248BFB1844FA}"/>
                  </a:ext>
                </a:extLst>
              </p:cNvPr>
              <p:cNvSpPr>
                <a:spLocks noGrp="1" noRot="1" noChangeAspect="1" noMove="1" noResize="1" noEditPoints="1" noAdjustHandles="1" noChangeArrowheads="1" noChangeShapeType="1" noTextEdit="1"/>
              </p:cNvSpPr>
              <p:nvPr>
                <p:ph type="title"/>
              </p:nvPr>
            </p:nvSpPr>
            <p:spPr>
              <a:xfrm>
                <a:off x="628650" y="500062"/>
                <a:ext cx="7886700" cy="1325563"/>
              </a:xfrm>
              <a:blipFill rotWithShape="1">
                <a:blip r:embed="rId2"/>
                <a:stretch>
                  <a:fillRect l="-2318" t="-1843" b="-82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FB409EB-C549-A548-B0CC-A5CA931CC030}"/>
              </a:ext>
            </a:extLst>
          </p:cNvPr>
          <p:cNvSpPr>
            <a:spLocks noGrp="1"/>
          </p:cNvSpPr>
          <p:nvPr>
            <p:ph idx="1"/>
          </p:nvPr>
        </p:nvSpPr>
        <p:spPr/>
        <p:txBody>
          <a:bodyPr/>
          <a:lstStyle/>
          <a:p>
            <a:pPr marL="0" indent="0" algn="just">
              <a:buNone/>
            </a:pPr>
            <a:r>
              <a:rPr lang="en-US" dirty="0"/>
              <a:t>After completing the video lecture on log transformations, answer the following question and we will revisit it in live session. </a:t>
            </a:r>
          </a:p>
        </p:txBody>
      </p:sp>
    </p:spTree>
    <p:extLst>
      <p:ext uri="{BB962C8B-B14F-4D97-AF65-F5344CB8AC3E}">
        <p14:creationId xmlns:p14="http://schemas.microsoft.com/office/powerpoint/2010/main" val="126599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07569"/>
            <a:ext cx="7886700" cy="3844447"/>
          </a:xfrm>
        </p:spPr>
        <p:txBody>
          <a:bodyPr>
            <a:normAutofit fontScale="92500"/>
          </a:bodyPr>
          <a:lstStyle/>
          <a:p>
            <a:pPr marL="0" indent="0">
              <a:buNone/>
            </a:pPr>
            <a:r>
              <a:rPr lang="en-US" b="1" dirty="0">
                <a:solidFill>
                  <a:srgbClr val="C00000"/>
                </a:solidFill>
              </a:rPr>
              <a:t>Question 2: Does Cloud Seeding Work?</a:t>
            </a:r>
          </a:p>
          <a:p>
            <a:pPr marL="0" indent="0" algn="just">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Test at the alpha = .05 level of significance whether cloud seeding is effective in increasing precipitation. Do not forget to check assumptions and make a transformation if required.</a:t>
            </a:r>
          </a:p>
          <a:p>
            <a:pPr marL="0" indent="0" algn="just">
              <a:buNone/>
            </a:pPr>
            <a:endParaRPr lang="en-US" dirty="0"/>
          </a:p>
          <a:p>
            <a:pPr marL="0" indent="0">
              <a:buNone/>
            </a:pPr>
            <a:endParaRPr lang="en-US" dirty="0"/>
          </a:p>
          <a:p>
            <a:pPr marL="0" indent="0">
              <a:buNone/>
            </a:pPr>
            <a:endParaRPr lang="en-US" dirty="0"/>
          </a:p>
        </p:txBody>
      </p:sp>
      <p:pic>
        <p:nvPicPr>
          <p:cNvPr id="4100" name="Picture 4" descr="Cloud-Seeding: Does It Impact Our Weather In Any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042" y="4477098"/>
            <a:ext cx="2762250" cy="17558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LOUD SEEDING TECHNOLOGY - IAS gateway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951" y="4477098"/>
            <a:ext cx="3187994" cy="175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10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BC2D5C-37A5-4DDB-A1D0-E3AA6B9BBB62}"/>
              </a:ext>
            </a:extLst>
          </p:cNvPr>
          <p:cNvPicPr>
            <a:picLocks noGrp="1" noChangeAspect="1"/>
          </p:cNvPicPr>
          <p:nvPr>
            <p:ph idx="1"/>
          </p:nvPr>
        </p:nvPicPr>
        <p:blipFill>
          <a:blip r:embed="rId2"/>
          <a:stretch>
            <a:fillRect/>
          </a:stretch>
        </p:blipFill>
        <p:spPr>
          <a:xfrm>
            <a:off x="1527729" y="533016"/>
            <a:ext cx="6088542" cy="5685301"/>
          </a:xfrm>
          <a:prstGeom prst="rect">
            <a:avLst/>
          </a:prstGeom>
        </p:spPr>
      </p:pic>
    </p:spTree>
    <p:extLst>
      <p:ext uri="{BB962C8B-B14F-4D97-AF65-F5344CB8AC3E}">
        <p14:creationId xmlns:p14="http://schemas.microsoft.com/office/powerpoint/2010/main" val="1937946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27C15-3027-4363-B9FF-3FD1245E43A0}"/>
              </a:ext>
            </a:extLst>
          </p:cNvPr>
          <p:cNvPicPr>
            <a:picLocks noChangeAspect="1"/>
          </p:cNvPicPr>
          <p:nvPr/>
        </p:nvPicPr>
        <p:blipFill>
          <a:blip r:embed="rId2"/>
          <a:stretch>
            <a:fillRect/>
          </a:stretch>
        </p:blipFill>
        <p:spPr>
          <a:xfrm>
            <a:off x="1295783" y="789318"/>
            <a:ext cx="6391610" cy="4660231"/>
          </a:xfrm>
          <a:prstGeom prst="rect">
            <a:avLst/>
          </a:prstGeom>
        </p:spPr>
      </p:pic>
    </p:spTree>
    <p:extLst>
      <p:ext uri="{BB962C8B-B14F-4D97-AF65-F5344CB8AC3E}">
        <p14:creationId xmlns:p14="http://schemas.microsoft.com/office/powerpoint/2010/main" val="1959823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51B9B-2D6E-4AB5-94C2-62C7FD71BB80}"/>
              </a:ext>
            </a:extLst>
          </p:cNvPr>
          <p:cNvPicPr>
            <a:picLocks noChangeAspect="1"/>
          </p:cNvPicPr>
          <p:nvPr/>
        </p:nvPicPr>
        <p:blipFill>
          <a:blip r:embed="rId2"/>
          <a:stretch>
            <a:fillRect/>
          </a:stretch>
        </p:blipFill>
        <p:spPr>
          <a:xfrm>
            <a:off x="533017" y="1251423"/>
            <a:ext cx="7655362" cy="4355154"/>
          </a:xfrm>
          <a:prstGeom prst="rect">
            <a:avLst/>
          </a:prstGeom>
        </p:spPr>
      </p:pic>
    </p:spTree>
    <p:extLst>
      <p:ext uri="{BB962C8B-B14F-4D97-AF65-F5344CB8AC3E}">
        <p14:creationId xmlns:p14="http://schemas.microsoft.com/office/powerpoint/2010/main" val="1218663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D3B31-8C8D-45AB-9106-79FF681A9CB5}"/>
              </a:ext>
            </a:extLst>
          </p:cNvPr>
          <p:cNvPicPr>
            <a:picLocks noChangeAspect="1"/>
          </p:cNvPicPr>
          <p:nvPr/>
        </p:nvPicPr>
        <p:blipFill>
          <a:blip r:embed="rId2"/>
          <a:stretch>
            <a:fillRect/>
          </a:stretch>
        </p:blipFill>
        <p:spPr>
          <a:xfrm>
            <a:off x="322465" y="389423"/>
            <a:ext cx="3199485" cy="3267027"/>
          </a:xfrm>
          <a:prstGeom prst="rect">
            <a:avLst/>
          </a:prstGeom>
        </p:spPr>
      </p:pic>
      <p:pic>
        <p:nvPicPr>
          <p:cNvPr id="5" name="Picture 4">
            <a:extLst>
              <a:ext uri="{FF2B5EF4-FFF2-40B4-BE49-F238E27FC236}">
                <a16:creationId xmlns:a16="http://schemas.microsoft.com/office/drawing/2014/main" id="{A003072D-E191-403A-9684-D175B9CFBA50}"/>
              </a:ext>
            </a:extLst>
          </p:cNvPr>
          <p:cNvPicPr>
            <a:picLocks noChangeAspect="1"/>
          </p:cNvPicPr>
          <p:nvPr/>
        </p:nvPicPr>
        <p:blipFill>
          <a:blip r:embed="rId3"/>
          <a:stretch>
            <a:fillRect/>
          </a:stretch>
        </p:blipFill>
        <p:spPr>
          <a:xfrm>
            <a:off x="4471970" y="344623"/>
            <a:ext cx="3583021" cy="3429000"/>
          </a:xfrm>
          <a:prstGeom prst="rect">
            <a:avLst/>
          </a:prstGeom>
        </p:spPr>
      </p:pic>
      <p:sp>
        <p:nvSpPr>
          <p:cNvPr id="6" name="TextBox 5">
            <a:extLst>
              <a:ext uri="{FF2B5EF4-FFF2-40B4-BE49-F238E27FC236}">
                <a16:creationId xmlns:a16="http://schemas.microsoft.com/office/drawing/2014/main" id="{9AEA8238-2864-4014-9C4F-B026BDE42417}"/>
              </a:ext>
            </a:extLst>
          </p:cNvPr>
          <p:cNvSpPr txBox="1"/>
          <p:nvPr/>
        </p:nvSpPr>
        <p:spPr>
          <a:xfrm>
            <a:off x="744386" y="4411176"/>
            <a:ext cx="7310605" cy="1477328"/>
          </a:xfrm>
          <a:prstGeom prst="rect">
            <a:avLst/>
          </a:prstGeom>
          <a:noFill/>
        </p:spPr>
        <p:txBody>
          <a:bodyPr wrap="square" rtlCol="0">
            <a:spAutoFit/>
          </a:bodyPr>
          <a:lstStyle/>
          <a:p>
            <a:r>
              <a:rPr lang="en-US" dirty="0"/>
              <a:t>Based on the p-value of 0.0511 we can assume that seeding has paid role of doubling the rain.  The study seeding and </a:t>
            </a:r>
            <a:r>
              <a:rPr lang="en-US" dirty="0" err="1"/>
              <a:t>unseeding</a:t>
            </a:r>
            <a:r>
              <a:rPr lang="en-US" dirty="0"/>
              <a:t> was done through random sampling and selection to test is also random.  So we can assume there is enough evidence that seeding has increasing the rainfall in this study and can be applied to general population.</a:t>
            </a:r>
          </a:p>
        </p:txBody>
      </p:sp>
    </p:spTree>
    <p:extLst>
      <p:ext uri="{BB962C8B-B14F-4D97-AF65-F5344CB8AC3E}">
        <p14:creationId xmlns:p14="http://schemas.microsoft.com/office/powerpoint/2010/main" val="1600980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Example Write Ups…. </a:t>
            </a:r>
          </a:p>
        </p:txBody>
      </p:sp>
      <p:sp>
        <p:nvSpPr>
          <p:cNvPr id="3" name="Content Placeholder 2"/>
          <p:cNvSpPr>
            <a:spLocks noGrp="1"/>
          </p:cNvSpPr>
          <p:nvPr>
            <p:ph idx="1"/>
          </p:nvPr>
        </p:nvSpPr>
        <p:spPr/>
        <p:txBody>
          <a:bodyPr>
            <a:normAutofit lnSpcReduction="10000"/>
          </a:bodyPr>
          <a:lstStyle/>
          <a:p>
            <a:pPr marL="0" indent="0">
              <a:buNone/>
            </a:pPr>
            <a:r>
              <a:rPr lang="en-US" dirty="0"/>
              <a:t>Observational Study:</a:t>
            </a:r>
          </a:p>
          <a:p>
            <a:pPr marL="0" indent="0">
              <a:buNone/>
            </a:pPr>
            <a:r>
              <a:rPr lang="en-US" dirty="0"/>
              <a:t>“It is estimated that the median for population X is exp(mean(log(x))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median response of an experimental unit to treatment x will be exp(mean(log(x)) – mean(log(y))) times as large as its response to treatment y.”</a:t>
            </a:r>
          </a:p>
        </p:txBody>
      </p:sp>
    </p:spTree>
    <p:extLst>
      <p:ext uri="{BB962C8B-B14F-4D97-AF65-F5344CB8AC3E}">
        <p14:creationId xmlns:p14="http://schemas.microsoft.com/office/powerpoint/2010/main" val="366058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39</a:t>
            </a:fld>
            <a:endParaRPr lang="en-US" dirty="0"/>
          </a:p>
        </p:txBody>
      </p:sp>
    </p:spTree>
    <p:extLst>
      <p:ext uri="{BB962C8B-B14F-4D97-AF65-F5344CB8AC3E}">
        <p14:creationId xmlns:p14="http://schemas.microsoft.com/office/powerpoint/2010/main" val="422939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normAutofit fontScale="90000"/>
          </a:bodyPr>
          <a:lstStyle/>
          <a:p>
            <a:r>
              <a:rPr lang="en-US" b="1" dirty="0">
                <a:latin typeface="+mn-lt"/>
              </a:rPr>
              <a:t>Example: Beach Comber - Continued</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457200" y="4393360"/>
            <a:ext cx="7651593" cy="2031325"/>
          </a:xfrm>
          <a:prstGeom prst="rect">
            <a:avLst/>
          </a:prstGeom>
          <a:noFill/>
        </p:spPr>
        <p:txBody>
          <a:bodyPr wrap="square" rtlCol="0">
            <a:spAutoFit/>
          </a:bodyPr>
          <a:lstStyle/>
          <a:p>
            <a:r>
              <a:rPr lang="en-US" dirty="0"/>
              <a:t>ASSUMPTIONS:  </a:t>
            </a:r>
          </a:p>
          <a:p>
            <a:pPr algn="just"/>
            <a:r>
              <a:rPr lang="en-US" b="1" dirty="0"/>
              <a:t>Normal Population Distribution: </a:t>
            </a:r>
            <a:r>
              <a:rPr lang="en-US" dirty="0"/>
              <a:t>Judging from the histogram and q-q plots, there is little to no evidence that the population distribution of patron ages at the Comber at 7pm is </a:t>
            </a:r>
            <a:r>
              <a:rPr lang="en-US" u="sng" dirty="0"/>
              <a:t>not</a:t>
            </a:r>
            <a:r>
              <a:rPr lang="en-US" dirty="0"/>
              <a:t> normal.  We will assume that this distribution is normal and proceed.  </a:t>
            </a:r>
          </a:p>
          <a:p>
            <a:pPr algn="just"/>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4</a:t>
            </a:fld>
            <a:endParaRPr lang="en-US" dirty="0"/>
          </a:p>
        </p:txBody>
      </p:sp>
      <p:sp>
        <p:nvSpPr>
          <p:cNvPr id="7" name="TextBox 6"/>
          <p:cNvSpPr txBox="1"/>
          <p:nvPr/>
        </p:nvSpPr>
        <p:spPr>
          <a:xfrm>
            <a:off x="457200" y="3540386"/>
            <a:ext cx="8534400" cy="646331"/>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
        <p:nvSpPr>
          <p:cNvPr id="8" name="Rounded Rectangle 7"/>
          <p:cNvSpPr/>
          <p:nvPr/>
        </p:nvSpPr>
        <p:spPr>
          <a:xfrm>
            <a:off x="7896758" y="3451445"/>
            <a:ext cx="790042" cy="21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 Value</a:t>
            </a:r>
          </a:p>
        </p:txBody>
      </p:sp>
      <p:cxnSp>
        <p:nvCxnSpPr>
          <p:cNvPr id="10" name="Straight Arrow Connector 9"/>
          <p:cNvCxnSpPr>
            <a:stCxn id="8" idx="1"/>
          </p:cNvCxnSpPr>
          <p:nvPr/>
        </p:nvCxnSpPr>
        <p:spPr>
          <a:xfrm flipH="1" flipV="1">
            <a:off x="7410734" y="3163991"/>
            <a:ext cx="486024" cy="397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143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0D6A-B391-C54A-8C20-783E6FBEDB77}"/>
              </a:ext>
            </a:extLst>
          </p:cNvPr>
          <p:cNvSpPr>
            <a:spLocks noGrp="1"/>
          </p:cNvSpPr>
          <p:nvPr>
            <p:ph type="title"/>
          </p:nvPr>
        </p:nvSpPr>
        <p:spPr/>
        <p:txBody>
          <a:bodyPr/>
          <a:lstStyle/>
          <a:p>
            <a:r>
              <a:rPr lang="en-US" b="1" dirty="0">
                <a:solidFill>
                  <a:srgbClr val="C00000"/>
                </a:solidFill>
                <a:latin typeface="+mn-lt"/>
              </a:rPr>
              <a:t>Question 3</a:t>
            </a:r>
          </a:p>
        </p:txBody>
      </p:sp>
      <p:sp>
        <p:nvSpPr>
          <p:cNvPr id="3" name="Content Placeholder 2">
            <a:extLst>
              <a:ext uri="{FF2B5EF4-FFF2-40B4-BE49-F238E27FC236}">
                <a16:creationId xmlns:a16="http://schemas.microsoft.com/office/drawing/2014/main" id="{02F10813-0557-FA42-A540-182D812C78F2}"/>
              </a:ext>
            </a:extLst>
          </p:cNvPr>
          <p:cNvSpPr>
            <a:spLocks noGrp="1"/>
          </p:cNvSpPr>
          <p:nvPr>
            <p:ph idx="1"/>
          </p:nvPr>
        </p:nvSpPr>
        <p:spPr/>
        <p:txBody>
          <a:bodyPr/>
          <a:lstStyle/>
          <a:p>
            <a:pPr marL="0" indent="0">
              <a:buNone/>
            </a:pPr>
            <a:r>
              <a:rPr lang="en-US" dirty="0"/>
              <a:t>Please provide your takeaways (at least 4) from this unit and any question you may have. </a:t>
            </a:r>
          </a:p>
          <a:p>
            <a:pPr marL="457200" indent="-457200">
              <a:buAutoNum type="arabicPeriod"/>
            </a:pPr>
            <a:r>
              <a:rPr lang="en-US" sz="2000" dirty="0"/>
              <a:t>Comparing t-tests to permutations tests.</a:t>
            </a:r>
          </a:p>
          <a:p>
            <a:pPr marL="457200" indent="-457200">
              <a:buAutoNum type="arabicPeriod"/>
            </a:pPr>
            <a:r>
              <a:rPr lang="en-US" sz="2000" dirty="0"/>
              <a:t>The distribution testing is not best solutions when the data is skewed.</a:t>
            </a:r>
          </a:p>
          <a:p>
            <a:pPr marL="457200" indent="-457200">
              <a:buAutoNum type="arabicPeriod"/>
            </a:pPr>
            <a:r>
              <a:rPr lang="en-US" sz="2000" dirty="0"/>
              <a:t>Testing case assumptions and making sure the data itself makes sense.</a:t>
            </a:r>
          </a:p>
          <a:p>
            <a:pPr marL="457200" indent="-457200">
              <a:buAutoNum type="arabicPeriod"/>
            </a:pPr>
            <a:r>
              <a:rPr lang="en-US" sz="2000" dirty="0"/>
              <a:t>Understanding that the null hypothesis you are just not accepting when the p-value is high but not out right providing 100% confidence in the decision.</a:t>
            </a:r>
          </a:p>
          <a:p>
            <a:pPr marL="0" indent="0">
              <a:buNone/>
            </a:pPr>
            <a:endParaRPr lang="en-US" dirty="0"/>
          </a:p>
        </p:txBody>
      </p:sp>
    </p:spTree>
    <p:extLst>
      <p:ext uri="{BB962C8B-B14F-4D97-AF65-F5344CB8AC3E}">
        <p14:creationId xmlns:p14="http://schemas.microsoft.com/office/powerpoint/2010/main" val="297894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Autofit/>
          </a:bodyPr>
          <a:lstStyle/>
          <a:p>
            <a:r>
              <a:rPr lang="en-US" sz="2800" b="1" dirty="0"/>
              <a:t>Revised Write Up Beach Comber</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1">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17539" y="1065337"/>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17539" y="1065337"/>
                <a:ext cx="1514582" cy="769441"/>
              </a:xfrm>
              <a:prstGeom prst="rect">
                <a:avLst/>
              </a:prstGeom>
              <a:blipFill rotWithShape="1">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72006" y="1801126"/>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pPr algn="just"/>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
        <p:nvSpPr>
          <p:cNvPr id="7" name="Rectangle 1"/>
          <p:cNvSpPr>
            <a:spLocks noChangeArrowheads="1"/>
          </p:cNvSpPr>
          <p:nvPr/>
        </p:nvSpPr>
        <p:spPr bwMode="auto">
          <a:xfrm>
            <a:off x="6688378" y="2292290"/>
            <a:ext cx="2371756" cy="73866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20202"/>
                </a:solidFill>
                <a:effectLst/>
                <a:latin typeface="Consolas" pitchFamily="49" charset="0"/>
                <a:cs typeface="Arial" pitchFamily="34" charset="0"/>
              </a:rPr>
              <a:t>proc </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ttest</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data = comber h0=21 alpha=0.05;</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var</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age;</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run;</a:t>
            </a:r>
            <a:r>
              <a:rPr kumimoji="0" lang="en-US" altLang="en-US" sz="800" b="0" i="0" u="none" strike="noStrike" cap="none" normalizeH="0" baseline="0" dirty="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9133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6</a:t>
            </a:fld>
            <a:endParaRPr lang="en-US" dirty="0"/>
          </a:p>
        </p:txBody>
      </p:sp>
    </p:spTree>
    <p:extLst>
      <p:ext uri="{BB962C8B-B14F-4D97-AF65-F5344CB8AC3E}">
        <p14:creationId xmlns:p14="http://schemas.microsoft.com/office/powerpoint/2010/main" val="3000451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a:latin typeface="+mn-lt"/>
              </a:rPr>
              <a:t>Example: Bats - Continued</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525370"/>
            <a:ext cx="7877254" cy="2031325"/>
          </a:xfrm>
          <a:prstGeom prst="rect">
            <a:avLst/>
          </a:prstGeom>
          <a:noFill/>
        </p:spPr>
        <p:txBody>
          <a:bodyPr wrap="square" rtlCol="0">
            <a:spAutoFit/>
          </a:bodyPr>
          <a:lstStyle/>
          <a:p>
            <a:r>
              <a:rPr lang="en-US" dirty="0"/>
              <a:t>ASSUMPTIONS:  </a:t>
            </a:r>
          </a:p>
          <a:p>
            <a:pPr algn="just"/>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7</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318786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3300" y="3342384"/>
            <a:ext cx="3445569" cy="1196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0.2588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1">
                <a:blip r:embed="rId3"/>
                <a:stretch>
                  <a:fillRect l="-6452" t="-1235" r="-5242" b="-5556"/>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9"/>
              <p:cNvSpPr txBox="1">
                <a:spLocks noChangeArrowheads="1"/>
              </p:cNvSpPr>
              <p:nvPr/>
            </p:nvSpPr>
            <p:spPr bwMode="auto">
              <a:xfrm>
                <a:off x="1772926" y="4687748"/>
                <a:ext cx="2266456" cy="637419"/>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a:t>
                </a:r>
                <a14:m>
                  <m:oMath xmlns:m="http://schemas.openxmlformats.org/officeDocument/2006/math">
                    <m:f>
                      <m:fPr>
                        <m:ctrlPr>
                          <a:rPr lang="en-US" b="1" i="1" smtClean="0">
                            <a:solidFill>
                              <a:schemeClr val="tx2"/>
                            </a:solidFill>
                            <a:latin typeface="Cambria Math" panose="02040503050406030204" pitchFamily="18" charset="0"/>
                          </a:rPr>
                        </m:ctrlPr>
                      </m:fPr>
                      <m:num>
                        <m:r>
                          <a:rPr lang="en-US" b="1" i="1" smtClean="0">
                            <a:solidFill>
                              <a:schemeClr val="tx2"/>
                            </a:solidFill>
                            <a:latin typeface="Cambria Math"/>
                          </a:rPr>
                          <m:t>𝟏</m:t>
                        </m:r>
                        <m:r>
                          <a:rPr lang="en-US" b="1" i="1" smtClean="0">
                            <a:solidFill>
                              <a:schemeClr val="tx2"/>
                            </a:solidFill>
                            <a:latin typeface="Cambria Math"/>
                          </a:rPr>
                          <m:t>.</m:t>
                        </m:r>
                        <m:r>
                          <a:rPr lang="en-US" b="1" i="1" smtClean="0">
                            <a:solidFill>
                              <a:schemeClr val="tx2"/>
                            </a:solidFill>
                            <a:latin typeface="Cambria Math"/>
                          </a:rPr>
                          <m:t>𝟕𝟏𝟑</m:t>
                        </m:r>
                        <m:r>
                          <a:rPr lang="en-US" b="1" i="1" smtClean="0">
                            <a:solidFill>
                              <a:schemeClr val="tx2"/>
                            </a:solidFill>
                            <a:latin typeface="Cambria Math"/>
                          </a:rPr>
                          <m:t>−</m:t>
                        </m:r>
                        <m:r>
                          <a:rPr lang="en-US" b="1" i="1" smtClean="0">
                            <a:solidFill>
                              <a:schemeClr val="tx2"/>
                            </a:solidFill>
                            <a:latin typeface="Cambria Math"/>
                          </a:rPr>
                          <m:t>𝟏</m:t>
                        </m:r>
                        <m:r>
                          <a:rPr lang="en-US" b="1" i="1" smtClean="0">
                            <a:solidFill>
                              <a:schemeClr val="tx2"/>
                            </a:solidFill>
                            <a:latin typeface="Cambria Math"/>
                          </a:rPr>
                          <m:t>.</m:t>
                        </m:r>
                        <m:r>
                          <a:rPr lang="en-US" b="1" i="1" smtClean="0">
                            <a:solidFill>
                              <a:schemeClr val="tx2"/>
                            </a:solidFill>
                            <a:latin typeface="Cambria Math"/>
                          </a:rPr>
                          <m:t>𝟖𝟎</m:t>
                        </m:r>
                      </m:num>
                      <m:den>
                        <m:f>
                          <m:fPr>
                            <m:ctrlPr>
                              <a:rPr lang="en-US" b="1" i="1" smtClean="0">
                                <a:solidFill>
                                  <a:schemeClr val="tx2"/>
                                </a:solidFill>
                                <a:latin typeface="Cambria Math" panose="02040503050406030204" pitchFamily="18" charset="0"/>
                              </a:rPr>
                            </m:ctrlPr>
                          </m:fPr>
                          <m:num>
                            <m:r>
                              <a:rPr lang="en-US" b="1" i="1" smtClean="0">
                                <a:solidFill>
                                  <a:schemeClr val="tx2"/>
                                </a:solidFill>
                                <a:latin typeface="Cambria Math"/>
                              </a:rPr>
                              <m:t>𝟎</m:t>
                            </m:r>
                            <m:r>
                              <a:rPr lang="en-US" b="1" i="1" smtClean="0">
                                <a:solidFill>
                                  <a:schemeClr val="tx2"/>
                                </a:solidFill>
                                <a:latin typeface="Cambria Math"/>
                              </a:rPr>
                              <m:t>.</m:t>
                            </m:r>
                            <m:r>
                              <a:rPr lang="en-US" b="1" i="1" smtClean="0">
                                <a:solidFill>
                                  <a:schemeClr val="tx2"/>
                                </a:solidFill>
                                <a:latin typeface="Cambria Math"/>
                              </a:rPr>
                              <m:t>𝟐𝟓𝟖𝟖</m:t>
                            </m:r>
                          </m:num>
                          <m:den>
                            <m:rad>
                              <m:radPr>
                                <m:degHide m:val="on"/>
                                <m:ctrlPr>
                                  <a:rPr lang="en-US" b="1" i="1" smtClean="0">
                                    <a:solidFill>
                                      <a:schemeClr val="tx2"/>
                                    </a:solidFill>
                                    <a:latin typeface="Cambria Math" panose="02040503050406030204" pitchFamily="18" charset="0"/>
                                  </a:rPr>
                                </m:ctrlPr>
                              </m:radPr>
                              <m:deg/>
                              <m:e>
                                <m:r>
                                  <a:rPr lang="en-US" b="1" i="1" smtClean="0">
                                    <a:solidFill>
                                      <a:schemeClr val="tx2"/>
                                    </a:solidFill>
                                    <a:latin typeface="Cambria Math"/>
                                  </a:rPr>
                                  <m:t>𝟏𝟓</m:t>
                                </m:r>
                              </m:e>
                            </m:rad>
                          </m:den>
                        </m:f>
                      </m:den>
                    </m:f>
                    <m:r>
                      <a:rPr lang="en-US" b="1" i="1" smtClean="0">
                        <a:solidFill>
                          <a:schemeClr val="tx2"/>
                        </a:solidFill>
                        <a:latin typeface="Cambria Math"/>
                      </a:rPr>
                      <m:t>=</m:t>
                    </m:r>
                    <m:r>
                      <m:rPr>
                        <m:nor/>
                      </m:rPr>
                      <a:rPr lang="en-US" b="1" i="1" dirty="0">
                        <a:solidFill>
                          <a:schemeClr val="tx2"/>
                        </a:solidFill>
                      </a:rPr>
                      <m:t>1.297</m:t>
                    </m:r>
                  </m:oMath>
                </a14:m>
                <a:endParaRPr lang="en-US" dirty="0">
                  <a:latin typeface="Times New Roman" charset="0"/>
                </a:endParaRPr>
              </a:p>
            </p:txBody>
          </p:sp>
        </mc:Choice>
        <mc:Fallback xmlns="">
          <p:sp>
            <p:nvSpPr>
              <p:cNvPr id="8" name="Text Box 49"/>
              <p:cNvSpPr txBox="1">
                <a:spLocks noRot="1" noChangeAspect="1" noMove="1" noResize="1" noEditPoints="1" noAdjustHandles="1" noChangeArrowheads="1" noChangeShapeType="1" noTextEdit="1"/>
              </p:cNvSpPr>
              <p:nvPr/>
            </p:nvSpPr>
            <p:spPr bwMode="auto">
              <a:xfrm>
                <a:off x="1772926" y="4687748"/>
                <a:ext cx="2266456" cy="637419"/>
              </a:xfrm>
              <a:prstGeom prst="rect">
                <a:avLst/>
              </a:prstGeom>
              <a:blipFill rotWithShape="1">
                <a:blip r:embed="rId4"/>
                <a:stretch>
                  <a:fillRect l="-2419"/>
                </a:stretch>
              </a:blipFill>
              <a:ln w="12700">
                <a:noFill/>
                <a:miter lim="800000"/>
                <a:headEnd/>
                <a:tailEnd/>
              </a:ln>
            </p:spPr>
            <p:txBody>
              <a:bodyPr/>
              <a:lstStyle/>
              <a:p>
                <a:r>
                  <a:rPr lang="en-US">
                    <a:noFill/>
                  </a:rPr>
                  <a:t> </a:t>
                </a:r>
              </a:p>
            </p:txBody>
          </p:sp>
        </mc:Fallback>
      </mc:AlternateContent>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758043" y="4732456"/>
            <a:ext cx="2012418" cy="369332"/>
          </a:xfrm>
          <a:prstGeom prst="rect">
            <a:avLst/>
          </a:prstGeom>
          <a:noFill/>
          <a:ln w="12700">
            <a:noFill/>
            <a:miter lim="800000"/>
            <a:headEnd/>
            <a:tailEnd/>
          </a:ln>
        </p:spPr>
        <p:txBody>
          <a:bodyPr wrap="square" anchor="ctr">
            <a:prstTxWarp prst="textNoShape">
              <a:avLst/>
            </a:prstTxWarp>
            <a:spAutoFit/>
          </a:bodyPr>
          <a:lstStyle/>
          <a:p>
            <a:pPr algn="ctr"/>
            <a:r>
              <a:rPr lang="en-US" b="1" i="1" dirty="0">
                <a:solidFill>
                  <a:schemeClr val="tx2"/>
                </a:solidFill>
              </a:rPr>
              <a:t>Fail to Reject H</a:t>
            </a:r>
            <a:r>
              <a:rPr lang="en-US" b="1" i="1" baseline="-25000" dirty="0">
                <a:solidFill>
                  <a:schemeClr val="tx2"/>
                </a:solidFill>
              </a:rPr>
              <a:t>0</a:t>
            </a:r>
            <a:endParaRPr lang="en-US" b="1" i="1" baseline="-25000" dirty="0">
              <a:solidFill>
                <a:schemeClr val="tx2"/>
              </a:solidFill>
              <a:ea typeface="Arial" charset="0"/>
              <a:cs typeface="Arial" charset="0"/>
            </a:endParaRPr>
          </a:p>
        </p:txBody>
      </p:sp>
      <p:sp>
        <p:nvSpPr>
          <p:cNvPr id="14" name="Text Box 21"/>
          <p:cNvSpPr txBox="1">
            <a:spLocks noChangeArrowheads="1"/>
          </p:cNvSpPr>
          <p:nvPr/>
        </p:nvSpPr>
        <p:spPr bwMode="auto">
          <a:xfrm>
            <a:off x="3965233" y="4763234"/>
            <a:ext cx="3042333"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t>P-value: </a:t>
            </a:r>
            <a:r>
              <a:rPr lang="en-US" sz="1600" b="1" dirty="0" err="1"/>
              <a:t>Pr</a:t>
            </a:r>
            <a:r>
              <a:rPr lang="en-US" sz="1600" b="1" dirty="0"/>
              <a:t>(t&gt;1.297)=.0 2155 &gt; .05</a:t>
            </a:r>
          </a:p>
        </p:txBody>
      </p:sp>
      <p:sp>
        <p:nvSpPr>
          <p:cNvPr id="13" name="Text Box 54"/>
          <p:cNvSpPr txBox="1">
            <a:spLocks noChangeArrowheads="1"/>
          </p:cNvSpPr>
          <p:nvPr/>
        </p:nvSpPr>
        <p:spPr bwMode="auto">
          <a:xfrm>
            <a:off x="267966" y="5390289"/>
            <a:ext cx="8445502" cy="1323439"/>
          </a:xfrm>
          <a:prstGeom prst="rect">
            <a:avLst/>
          </a:prstGeom>
          <a:noFill/>
          <a:ln w="9525">
            <a:solidFill>
              <a:schemeClr val="accent1">
                <a:shade val="50000"/>
              </a:schemeClr>
            </a:solidFill>
            <a:miter lim="800000"/>
            <a:headEnd/>
            <a:tailEnd/>
          </a:ln>
        </p:spPr>
        <p:txBody>
          <a:bodyPr wrap="square">
            <a:prstTxWarp prst="textNoShape">
              <a:avLst/>
            </a:prstTxWarp>
            <a:spAutoFit/>
          </a:bodyPr>
          <a:lstStyle/>
          <a:p>
            <a:pPr algn="just">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5368702" y="3342384"/>
            <a:ext cx="3401759" cy="1176008"/>
          </a:xfrm>
          <a:prstGeom prst="rect">
            <a:avLst/>
          </a:prstGeom>
        </p:spPr>
      </p:pic>
      <p:pic>
        <p:nvPicPr>
          <p:cNvPr id="4" name="Picture 3"/>
          <p:cNvPicPr>
            <a:picLocks noChangeAspect="1"/>
          </p:cNvPicPr>
          <p:nvPr/>
        </p:nvPicPr>
        <p:blipFill>
          <a:blip r:embed="rId7"/>
          <a:stretch>
            <a:fillRect/>
          </a:stretch>
        </p:blipFill>
        <p:spPr>
          <a:xfrm>
            <a:off x="4101837" y="3756423"/>
            <a:ext cx="711725" cy="483973"/>
          </a:xfrm>
          <a:prstGeom prst="rect">
            <a:avLst/>
          </a:prstGeom>
        </p:spPr>
      </p:pic>
      <p:pic>
        <p:nvPicPr>
          <p:cNvPr id="5" name="Picture 4"/>
          <p:cNvPicPr>
            <a:picLocks noChangeAspect="1"/>
          </p:cNvPicPr>
          <p:nvPr/>
        </p:nvPicPr>
        <p:blipFill>
          <a:blip r:embed="rId8"/>
          <a:stretch>
            <a:fillRect/>
          </a:stretch>
        </p:blipFill>
        <p:spPr>
          <a:xfrm>
            <a:off x="1737225" y="3612489"/>
            <a:ext cx="2275228" cy="878117"/>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8</a:t>
            </a:fld>
            <a:endParaRPr lang="en-US" dirty="0"/>
          </a:p>
        </p:txBody>
      </p:sp>
      <p:sp>
        <p:nvSpPr>
          <p:cNvPr id="7" name="Rectangle 1"/>
          <p:cNvSpPr>
            <a:spLocks noChangeArrowheads="1"/>
          </p:cNvSpPr>
          <p:nvPr/>
        </p:nvSpPr>
        <p:spPr bwMode="auto">
          <a:xfrm>
            <a:off x="6197621" y="349001"/>
            <a:ext cx="2317729" cy="73866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20202"/>
                </a:solidFill>
                <a:effectLst/>
                <a:latin typeface="Consolas" pitchFamily="49" charset="0"/>
                <a:cs typeface="Arial" pitchFamily="34" charset="0"/>
              </a:rPr>
              <a:t>proc </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ttest</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data = </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batWeight</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h0=1.8 alpha=0.05;</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var</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weight;</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run;</a:t>
            </a:r>
            <a:r>
              <a:rPr kumimoji="0" lang="en-US" altLang="en-US" sz="800" b="0" i="0" u="none" strike="noStrike" cap="none" normalizeH="0" baseline="0" dirty="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Title 1"/>
          <p:cNvSpPr txBox="1">
            <a:spLocks/>
          </p:cNvSpPr>
          <p:nvPr/>
        </p:nvSpPr>
        <p:spPr>
          <a:xfrm>
            <a:off x="509773" y="479629"/>
            <a:ext cx="2886900" cy="715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Example Bats</a:t>
            </a:r>
          </a:p>
          <a:p>
            <a:r>
              <a:rPr lang="en-US" sz="2800" b="1" dirty="0"/>
              <a:t>Statistical Test </a:t>
            </a:r>
          </a:p>
          <a:p>
            <a:r>
              <a:rPr lang="en-US" sz="2800" b="1" dirty="0"/>
              <a:t>And Conclusion</a:t>
            </a:r>
          </a:p>
        </p:txBody>
      </p:sp>
      <p:sp>
        <p:nvSpPr>
          <p:cNvPr id="15" name="Rectangle 14"/>
          <p:cNvSpPr/>
          <p:nvPr/>
        </p:nvSpPr>
        <p:spPr>
          <a:xfrm>
            <a:off x="1722703" y="4687748"/>
            <a:ext cx="6990765" cy="637419"/>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25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75" y="246887"/>
            <a:ext cx="8229600" cy="715962"/>
          </a:xfrm>
        </p:spPr>
        <p:txBody>
          <a:bodyPr>
            <a:normAutofit/>
          </a:bodyPr>
          <a:lstStyle/>
          <a:p>
            <a:r>
              <a:rPr lang="en-US" sz="2800" b="1" dirty="0">
                <a:latin typeface="+mn-lt"/>
              </a:rPr>
              <a:t>EXAMPLE: CREATIVITY STUDY</a:t>
            </a:r>
          </a:p>
        </p:txBody>
      </p:sp>
      <p:sp>
        <p:nvSpPr>
          <p:cNvPr id="5" name="TextBox 4"/>
          <p:cNvSpPr txBox="1"/>
          <p:nvPr/>
        </p:nvSpPr>
        <p:spPr>
          <a:xfrm>
            <a:off x="-96266" y="1780013"/>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3099451" y="2430143"/>
                <a:ext cx="1900457" cy="954107"/>
              </a:xfrm>
              <a:prstGeom prst="rect">
                <a:avLst/>
              </a:prstGeom>
              <a:noFill/>
            </p:spPr>
            <p:txBody>
              <a:bodyPr wrap="none" rtlCol="0">
                <a:spAutoFit/>
              </a:bodyPr>
              <a:lstStyle/>
              <a:p>
                <a:r>
                  <a:rPr lang="en-US" sz="2800" dirty="0"/>
                  <a:t>Ho: </a:t>
                </a:r>
                <a14:m>
                  <m:oMath xmlns:m="http://schemas.openxmlformats.org/officeDocument/2006/math">
                    <m:r>
                      <a:rPr lang="en-US" sz="2800" i="1" smtClean="0">
                        <a:latin typeface="Cambria Math"/>
                      </a:rPr>
                      <m:t>µ</m:t>
                    </m:r>
                    <m:r>
                      <a:rPr lang="en-US" sz="2800" b="0" i="1" baseline="-25000" smtClean="0">
                        <a:latin typeface="Cambria Math" panose="02040503050406030204" pitchFamily="18" charset="0"/>
                      </a:rPr>
                      <m:t>𝐼</m:t>
                    </m:r>
                    <m:r>
                      <a:rPr lang="en-US" sz="2800" b="0" i="1" smtClean="0">
                        <a:latin typeface="Cambria Math" panose="02040503050406030204" pitchFamily="18" charset="0"/>
                      </a:rPr>
                      <m:t>=</m:t>
                    </m:r>
                    <m:r>
                      <a:rPr lang="en-US" sz="2800" i="1">
                        <a:latin typeface="Cambria Math"/>
                      </a:rPr>
                      <m:t>µ</m:t>
                    </m:r>
                    <m:r>
                      <a:rPr lang="en-US" sz="2800" b="0" i="1" baseline="-25000" smtClean="0">
                        <a:latin typeface="Cambria Math" panose="02040503050406030204" pitchFamily="18" charset="0"/>
                      </a:rPr>
                      <m:t>𝐸</m:t>
                    </m:r>
                  </m:oMath>
                </a14:m>
                <a:endParaRPr lang="en-US" sz="2800" dirty="0"/>
              </a:p>
              <a:p>
                <a:r>
                  <a:rPr lang="en-US" sz="2800" dirty="0"/>
                  <a:t>Ha: </a:t>
                </a:r>
                <a14:m>
                  <m:oMath xmlns:m="http://schemas.openxmlformats.org/officeDocument/2006/math">
                    <m:r>
                      <a:rPr lang="en-US" sz="2800" i="1">
                        <a:latin typeface="Cambria Math"/>
                      </a:rPr>
                      <m:t>µ</m:t>
                    </m:r>
                    <m:r>
                      <a:rPr lang="en-US" sz="2800" i="1" baseline="-25000">
                        <a:latin typeface="Cambria Math" panose="02040503050406030204" pitchFamily="18" charset="0"/>
                      </a:rPr>
                      <m:t>𝐼</m:t>
                    </m:r>
                    <m:r>
                      <a:rPr lang="en-US" sz="2800" i="1">
                        <a:latin typeface="Cambria Math"/>
                      </a:rPr>
                      <m:t>≠µ</m:t>
                    </m:r>
                    <m:r>
                      <a:rPr lang="en-US" sz="2800" i="1" baseline="-25000">
                        <a:latin typeface="Cambria Math" panose="02040503050406030204" pitchFamily="18" charset="0"/>
                      </a:rPr>
                      <m:t>𝐸</m:t>
                    </m:r>
                  </m:oMath>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3099451" y="2430143"/>
                <a:ext cx="1900457" cy="954107"/>
              </a:xfrm>
              <a:prstGeom prst="rect">
                <a:avLst/>
              </a:prstGeom>
              <a:blipFill rotWithShape="1">
                <a:blip r:embed="rId2"/>
                <a:stretch>
                  <a:fillRect l="-6410" t="-5769" b="-17949"/>
                </a:stretch>
              </a:blipFill>
            </p:spPr>
            <p:txBody>
              <a:bodyPr/>
              <a:lstStyle/>
              <a:p>
                <a:r>
                  <a:rPr lang="en-US">
                    <a:noFill/>
                  </a:rPr>
                  <a:t> </a:t>
                </a:r>
              </a:p>
            </p:txBody>
          </p:sp>
        </mc:Fallback>
      </mc:AlternateContent>
      <p:sp>
        <p:nvSpPr>
          <p:cNvPr id="6" name="TextBox 5"/>
          <p:cNvSpPr txBox="1"/>
          <p:nvPr/>
        </p:nvSpPr>
        <p:spPr>
          <a:xfrm>
            <a:off x="3194453" y="3459773"/>
            <a:ext cx="24384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3099451" y="3821481"/>
                <a:ext cx="2386231" cy="954107"/>
              </a:xfrm>
              <a:prstGeom prst="rect">
                <a:avLst/>
              </a:prstGeom>
              <a:noFill/>
            </p:spPr>
            <p:txBody>
              <a:bodyPr wrap="none" rtlCol="0">
                <a:spAutoFit/>
              </a:bodyPr>
              <a:lstStyle/>
              <a:p>
                <a:r>
                  <a:rPr lang="en-US" sz="2800" dirty="0"/>
                  <a:t>Ho: </a:t>
                </a:r>
                <a14:m>
                  <m:oMath xmlns:m="http://schemas.openxmlformats.org/officeDocument/2006/math">
                    <m:r>
                      <a:rPr lang="en-US" sz="2800" i="1" smtClean="0">
                        <a:latin typeface="Cambria Math"/>
                      </a:rPr>
                      <m:t>µ</m:t>
                    </m:r>
                    <m:r>
                      <a:rPr lang="en-US" sz="2800" b="0" i="1" baseline="-25000" smtClean="0">
                        <a:latin typeface="Cambria Math" panose="02040503050406030204" pitchFamily="18" charset="0"/>
                      </a:rPr>
                      <m:t>𝐼</m:t>
                    </m:r>
                    <m:r>
                      <a:rPr lang="en-US" sz="2800" b="0" i="1" smtClean="0">
                        <a:latin typeface="Cambria Math" panose="02040503050406030204" pitchFamily="18" charset="0"/>
                      </a:rPr>
                      <m:t>−</m:t>
                    </m:r>
                    <m:r>
                      <a:rPr lang="en-US" sz="2800" i="1">
                        <a:latin typeface="Cambria Math"/>
                      </a:rPr>
                      <m:t>µ</m:t>
                    </m:r>
                    <m:r>
                      <a:rPr lang="en-US" sz="2800" b="0" i="1" baseline="-25000" smtClean="0">
                        <a:latin typeface="Cambria Math" panose="02040503050406030204" pitchFamily="18" charset="0"/>
                      </a:rPr>
                      <m:t>𝐸</m:t>
                    </m:r>
                  </m:oMath>
                </a14:m>
                <a:r>
                  <a:rPr lang="en-US" sz="2800" dirty="0"/>
                  <a:t> = 0</a:t>
                </a:r>
              </a:p>
              <a:p>
                <a:r>
                  <a:rPr lang="en-US" sz="2800" dirty="0"/>
                  <a:t>Ha: </a:t>
                </a:r>
                <a14:m>
                  <m:oMath xmlns:m="http://schemas.openxmlformats.org/officeDocument/2006/math">
                    <m:r>
                      <a:rPr lang="en-US" sz="2800" i="1">
                        <a:latin typeface="Cambria Math"/>
                      </a:rPr>
                      <m:t>µ</m:t>
                    </m:r>
                    <m:r>
                      <a:rPr lang="en-US" sz="2800" i="1" baseline="-25000">
                        <a:latin typeface="Cambria Math" panose="02040503050406030204" pitchFamily="18" charset="0"/>
                      </a:rPr>
                      <m:t>𝐼</m:t>
                    </m:r>
                    <m:r>
                      <a:rPr lang="en-US" sz="2800" b="0" i="1" smtClean="0">
                        <a:latin typeface="Cambria Math" panose="02040503050406030204" pitchFamily="18" charset="0"/>
                      </a:rPr>
                      <m:t>−</m:t>
                    </m:r>
                    <m:r>
                      <a:rPr lang="en-US" sz="2800" i="1">
                        <a:latin typeface="Cambria Math"/>
                      </a:rPr>
                      <m:t>µ</m:t>
                    </m:r>
                    <m:r>
                      <a:rPr lang="en-US" sz="2800" i="1" baseline="-25000">
                        <a:latin typeface="Cambria Math" panose="02040503050406030204" pitchFamily="18" charset="0"/>
                      </a:rPr>
                      <m:t>𝐸</m:t>
                    </m:r>
                  </m:oMath>
                </a14:m>
                <a:r>
                  <a:rPr lang="en-US" sz="2800" dirty="0"/>
                  <a:t> </a:t>
                </a:r>
                <a14:m>
                  <m:oMath xmlns:m="http://schemas.openxmlformats.org/officeDocument/2006/math">
                    <m:r>
                      <a:rPr lang="en-US" sz="2800" i="1">
                        <a:latin typeface="Cambria Math"/>
                      </a:rPr>
                      <m:t>≠</m:t>
                    </m:r>
                  </m:oMath>
                </a14:m>
                <a:r>
                  <a:rPr lang="en-US" sz="28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3099451" y="3821481"/>
                <a:ext cx="2386231" cy="954107"/>
              </a:xfrm>
              <a:prstGeom prst="rect">
                <a:avLst/>
              </a:prstGeom>
              <a:blipFill rotWithShape="1">
                <a:blip r:embed="rId3"/>
                <a:stretch>
                  <a:fillRect l="-5102" t="-5769" r="-4082"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1572" y="858062"/>
                <a:ext cx="8587770" cy="923330"/>
              </a:xfrm>
              <a:prstGeom prst="rect">
                <a:avLst/>
              </a:prstGeom>
              <a:noFill/>
            </p:spPr>
            <p:txBody>
              <a:bodyPr wrap="square" rtlCol="0">
                <a:spAutoFit/>
              </a:bodyPr>
              <a:lstStyle/>
              <a:p>
                <a:pPr algn="just"/>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211572" y="858062"/>
                <a:ext cx="8587770" cy="923330"/>
              </a:xfrm>
              <a:prstGeom prst="rect">
                <a:avLst/>
              </a:prstGeom>
              <a:blipFill rotWithShape="1">
                <a:blip r:embed="rId4"/>
                <a:stretch>
                  <a:fillRect l="-639" t="-3311" r="-639"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295894" y="2216318"/>
            <a:ext cx="2269176" cy="3932016"/>
          </a:xfrm>
          <a:prstGeom prst="rect">
            <a:avLst/>
          </a:prstGeom>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268" y="5091059"/>
            <a:ext cx="6304916" cy="14047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6264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3352</TotalTime>
  <Words>2513</Words>
  <Application>Microsoft Office PowerPoint</Application>
  <PresentationFormat>On-screen Show (4:3)</PresentationFormat>
  <Paragraphs>181</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Consolas</vt:lpstr>
      <vt:lpstr>Times New Roman</vt:lpstr>
      <vt:lpstr>Wingdings</vt:lpstr>
      <vt:lpstr>Office Theme</vt:lpstr>
      <vt:lpstr>For Live Session Assignment Unit 3</vt:lpstr>
      <vt:lpstr>Examples of A Complete Analysis</vt:lpstr>
      <vt:lpstr>Example: Beach Comber</vt:lpstr>
      <vt:lpstr>Example: Beach Comber - Continued</vt:lpstr>
      <vt:lpstr>Revised Write Up Beach Comber</vt:lpstr>
      <vt:lpstr>Example: Bats</vt:lpstr>
      <vt:lpstr>Example: Bats - Continued</vt:lpstr>
      <vt:lpstr>PowerPoint Presentation</vt:lpstr>
      <vt:lpstr>EXAMPLE: CREATIVITY STUDY</vt:lpstr>
      <vt:lpstr>Example: Creativity Data Check Normality Assumption</vt:lpstr>
      <vt:lpstr>Normality Assumption- Creativity Data</vt:lpstr>
      <vt:lpstr>Equality of Variances – Creativity Data </vt:lpstr>
      <vt:lpstr>Example: Creativity Data Independent Observations Assumption</vt:lpstr>
      <vt:lpstr>Independent Observations – Creativity Data</vt:lpstr>
      <vt:lpstr>Example: Creativity Data Run the Test</vt:lpstr>
      <vt:lpstr>Let’s Formalize This Test Into 6 Steps</vt:lpstr>
      <vt:lpstr>Example: Creativity Data State the Scope and Conclusion</vt:lpstr>
      <vt:lpstr>Let’s Fill in the P-value (and add a CI) – Creativity Data</vt:lpstr>
      <vt:lpstr>Quick Quiz Questions (QQQS)  (≤1 hour)</vt:lpstr>
      <vt:lpstr>Quick Quiz Question 1</vt:lpstr>
      <vt:lpstr>Quick Quiz Question 2</vt:lpstr>
      <vt:lpstr>Quick Quiz Question 3</vt:lpstr>
      <vt:lpstr>Quick Quiz Question 4</vt:lpstr>
      <vt:lpstr>Question 1: ( ≤2 hours) </vt:lpstr>
      <vt:lpstr>Question 1A</vt:lpstr>
      <vt:lpstr>PowerPoint Presentation</vt:lpstr>
      <vt:lpstr>PowerPoint Presentation</vt:lpstr>
      <vt:lpstr>Question 1 - Continued( ≤2 hours)</vt:lpstr>
      <vt:lpstr>PowerPoint Presentation</vt:lpstr>
      <vt:lpstr>PowerPoint Presentation</vt:lpstr>
      <vt:lpstr>PowerPoint Presentation</vt:lpstr>
      <vt:lpstr>Question 2: Log Transformations ( ≤2 hours)</vt:lpstr>
      <vt:lpstr>PowerPoint Presentation</vt:lpstr>
      <vt:lpstr>PowerPoint Presentation</vt:lpstr>
      <vt:lpstr>PowerPoint Presentation</vt:lpstr>
      <vt:lpstr>PowerPoint Presentation</vt:lpstr>
      <vt:lpstr>PowerPoint Presentation</vt:lpstr>
      <vt:lpstr>Example Write Ups…. </vt:lpstr>
      <vt:lpstr>Recap: The Take Away</vt:lpstr>
      <vt:lpstr>Question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Adeel Qureshi</cp:lastModifiedBy>
  <cp:revision>50</cp:revision>
  <cp:lastPrinted>2020-10-26T21:59:58Z</cp:lastPrinted>
  <dcterms:created xsi:type="dcterms:W3CDTF">2020-01-15T21:51:05Z</dcterms:created>
  <dcterms:modified xsi:type="dcterms:W3CDTF">2020-11-17T05:42:16Z</dcterms:modified>
</cp:coreProperties>
</file>